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notesMasterIdLst>
    <p:notesMasterId r:id="rId39"/>
  </p:notesMasterIdLst>
  <p:sldIdLst>
    <p:sldId id="1645" r:id="rId3"/>
    <p:sldId id="256" r:id="rId4"/>
    <p:sldId id="1660" r:id="rId5"/>
    <p:sldId id="493" r:id="rId6"/>
    <p:sldId id="1588" r:id="rId7"/>
    <p:sldId id="495" r:id="rId8"/>
    <p:sldId id="496" r:id="rId9"/>
    <p:sldId id="4997" r:id="rId10"/>
    <p:sldId id="4988" r:id="rId11"/>
    <p:sldId id="497" r:id="rId12"/>
    <p:sldId id="4972" r:id="rId13"/>
    <p:sldId id="4971" r:id="rId14"/>
    <p:sldId id="4996" r:id="rId15"/>
    <p:sldId id="501" r:id="rId16"/>
    <p:sldId id="4973" r:id="rId17"/>
    <p:sldId id="4974" r:id="rId18"/>
    <p:sldId id="4976" r:id="rId19"/>
    <p:sldId id="4977" r:id="rId20"/>
    <p:sldId id="4978" r:id="rId21"/>
    <p:sldId id="4979" r:id="rId22"/>
    <p:sldId id="4980" r:id="rId23"/>
    <p:sldId id="4983" r:id="rId24"/>
    <p:sldId id="4982" r:id="rId25"/>
    <p:sldId id="4984" r:id="rId26"/>
    <p:sldId id="4985" r:id="rId27"/>
    <p:sldId id="4987" r:id="rId28"/>
    <p:sldId id="4986" r:id="rId29"/>
    <p:sldId id="4989" r:id="rId30"/>
    <p:sldId id="4990" r:id="rId31"/>
    <p:sldId id="4991" r:id="rId32"/>
    <p:sldId id="4992" r:id="rId33"/>
    <p:sldId id="4993" r:id="rId34"/>
    <p:sldId id="4994" r:id="rId35"/>
    <p:sldId id="4998" r:id="rId36"/>
    <p:sldId id="4995" r:id="rId37"/>
    <p:sldId id="1659"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27188F-5A05-4A2F-A077-B6EAED48A140}">
          <p14:sldIdLst>
            <p14:sldId id="1645"/>
          </p14:sldIdLst>
        </p14:section>
        <p14:section name="Intro" id="{365A6398-AA22-46EB-988F-E037A288C633}">
          <p14:sldIdLst>
            <p14:sldId id="256"/>
            <p14:sldId id="1660"/>
            <p14:sldId id="493"/>
            <p14:sldId id="1588"/>
          </p14:sldIdLst>
        </p14:section>
        <p14:section name="Getting Started MakeCode" id="{8E665DDF-D6EB-4E49-9F16-859B35EC3D28}">
          <p14:sldIdLst>
            <p14:sldId id="495"/>
            <p14:sldId id="496"/>
            <p14:sldId id="4997"/>
          </p14:sldIdLst>
        </p14:section>
        <p14:section name="Project - Code" id="{58752D3F-6F41-4AAF-8D81-8E03349DDD7D}">
          <p14:sldIdLst>
            <p14:sldId id="4988"/>
            <p14:sldId id="497"/>
            <p14:sldId id="4972"/>
            <p14:sldId id="4971"/>
            <p14:sldId id="4996"/>
            <p14:sldId id="501"/>
            <p14:sldId id="4973"/>
            <p14:sldId id="4974"/>
            <p14:sldId id="4976"/>
            <p14:sldId id="4977"/>
            <p14:sldId id="4978"/>
            <p14:sldId id="4979"/>
            <p14:sldId id="4980"/>
            <p14:sldId id="4983"/>
            <p14:sldId id="4982"/>
            <p14:sldId id="4984"/>
            <p14:sldId id="4985"/>
            <p14:sldId id="4987"/>
          </p14:sldIdLst>
        </p14:section>
        <p14:section name="Project - Make" id="{8E10D81F-1ACF-4F9D-A628-1391D3C7509E}">
          <p14:sldIdLst>
            <p14:sldId id="4986"/>
            <p14:sldId id="4989"/>
            <p14:sldId id="4990"/>
            <p14:sldId id="4991"/>
            <p14:sldId id="4992"/>
            <p14:sldId id="4993"/>
          </p14:sldIdLst>
        </p14:section>
        <p14:section name="Close" id="{F350BCCA-4F4A-44F9-954D-69B5D93A56E5}">
          <p14:sldIdLst>
            <p14:sldId id="4994"/>
            <p14:sldId id="4998"/>
            <p14:sldId id="4995"/>
            <p14:sldId id="16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5D3E"/>
    <a:srgbClr val="D65CD6"/>
    <a:srgbClr val="E3008C"/>
    <a:srgbClr val="4C97FF"/>
    <a:srgbClr val="40BF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1911" autoAdjust="0"/>
  </p:normalViewPr>
  <p:slideViewPr>
    <p:cSldViewPr snapToGrid="0">
      <p:cViewPr varScale="1">
        <p:scale>
          <a:sx n="125" d="100"/>
          <a:sy n="125" d="100"/>
        </p:scale>
        <p:origin x="1536" y="10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ustomXml" Target="../customXml/item3.xml"/><Relationship Id="rId20" Type="http://schemas.openxmlformats.org/officeDocument/2006/relationships/slide" Target="slides/slide18.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6E791-A175-410C-BB0A-D70B83976187}"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C94E8-ADB3-40AB-9814-9AD1DC2BF461}" type="slidenum">
              <a:rPr lang="en-US" smtClean="0"/>
              <a:t>‹#›</a:t>
            </a:fld>
            <a:endParaRPr lang="en-US"/>
          </a:p>
        </p:txBody>
      </p:sp>
    </p:spTree>
    <p:extLst>
      <p:ext uri="{BB962C8B-B14F-4D97-AF65-F5344CB8AC3E}">
        <p14:creationId xmlns:p14="http://schemas.microsoft.com/office/powerpoint/2010/main" val="2558918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5AAD-CAB0-445E-BB18-1AFCFAADD308}" type="slidenum">
              <a:rPr lang="en-US" smtClean="0"/>
              <a:t>1</a:t>
            </a:fld>
            <a:endParaRPr lang="en-US"/>
          </a:p>
        </p:txBody>
      </p:sp>
    </p:spTree>
    <p:extLst>
      <p:ext uri="{BB962C8B-B14F-4D97-AF65-F5344CB8AC3E}">
        <p14:creationId xmlns:p14="http://schemas.microsoft.com/office/powerpoint/2010/main" val="3013209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390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34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14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95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973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733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163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190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1647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151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Introduce speaker/helper – Name, What you do at Microsoft, What you studied in School</a:t>
            </a:r>
          </a:p>
          <a:p>
            <a:pPr marL="171450" indent="-171450">
              <a:buFont typeface="Arial" panose="020B0604020202020204" pitchFamily="34" charset="0"/>
              <a:buChar char="•"/>
            </a:pPr>
            <a:r>
              <a:rPr lang="en-US" dirty="0"/>
              <a:t>These are beginner level labs.  </a:t>
            </a:r>
          </a:p>
          <a:p>
            <a:pPr marL="628650" lvl="1" indent="-171450">
              <a:buFont typeface="Arial" panose="020B0604020202020204" pitchFamily="34" charset="0"/>
              <a:buChar char="•"/>
            </a:pPr>
            <a:r>
              <a:rPr lang="en-US" dirty="0"/>
              <a:t>There is a big diversity of experience here, and we don’t want to leave anyone behind.  </a:t>
            </a:r>
          </a:p>
          <a:p>
            <a:pPr marL="628650" lvl="1" indent="-171450">
              <a:buFont typeface="Arial" panose="020B0604020202020204" pitchFamily="34" charset="0"/>
              <a:buChar char="•"/>
            </a:pPr>
            <a:r>
              <a:rPr lang="en-US" dirty="0"/>
              <a:t>If you are more advanced – please help others, code in JavaScript (we’ll be running these labs in Blocks), and feel free to add more complexity and experiment with your projects</a:t>
            </a:r>
          </a:p>
          <a:p>
            <a:pPr marL="171450" lvl="0" indent="-171450">
              <a:buFont typeface="Arial" panose="020B0604020202020204" pitchFamily="34" charset="0"/>
              <a:buChar char="•"/>
            </a:pPr>
            <a:r>
              <a:rPr lang="en-US" dirty="0"/>
              <a:t>There is also a DIY area available if you want to continue working on your projects and programs after this lab</a:t>
            </a:r>
          </a:p>
        </p:txBody>
      </p:sp>
      <p:sp>
        <p:nvSpPr>
          <p:cNvPr id="4" name="Slide Number Placeholder 3"/>
          <p:cNvSpPr>
            <a:spLocks noGrp="1"/>
          </p:cNvSpPr>
          <p:nvPr>
            <p:ph type="sldNum" sz="quarter" idx="5"/>
          </p:nvPr>
        </p:nvSpPr>
        <p:spPr/>
        <p:txBody>
          <a:bodyPr/>
          <a:lstStyle/>
          <a:p>
            <a:fld id="{9AEC94E8-ADB3-40AB-9814-9AD1DC2BF461}" type="slidenum">
              <a:rPr lang="en-US" smtClean="0"/>
              <a:t>2</a:t>
            </a:fld>
            <a:endParaRPr lang="en-US"/>
          </a:p>
        </p:txBody>
      </p:sp>
    </p:spTree>
    <p:extLst>
      <p:ext uri="{BB962C8B-B14F-4D97-AF65-F5344CB8AC3E}">
        <p14:creationId xmlns:p14="http://schemas.microsoft.com/office/powerpoint/2010/main" val="185301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387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110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819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4092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209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383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517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216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118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969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start off talking about Computer Hardware</a:t>
            </a:r>
          </a:p>
          <a:p>
            <a:pPr marL="171450" indent="-171450">
              <a:buFont typeface="Arial" panose="020B0604020202020204" pitchFamily="34" charset="0"/>
              <a:buChar char="•"/>
            </a:pPr>
            <a:r>
              <a:rPr lang="en-US" dirty="0"/>
              <a:t>Who can give me a definition of Hardware?</a:t>
            </a:r>
          </a:p>
          <a:p>
            <a:pPr marL="628650" lvl="1" indent="-171450">
              <a:buFont typeface="Arial" panose="020B0604020202020204" pitchFamily="34" charset="0"/>
              <a:buChar char="•"/>
            </a:pPr>
            <a:r>
              <a:rPr lang="en-US" dirty="0"/>
              <a:t>Physical components of a computer (stuff you can touch/feel)</a:t>
            </a:r>
          </a:p>
          <a:p>
            <a:pPr marL="171450" lvl="0" indent="-171450">
              <a:buFont typeface="Arial" panose="020B0604020202020204" pitchFamily="34" charset="0"/>
              <a:buChar char="•"/>
            </a:pPr>
            <a:r>
              <a:rPr lang="en-US" dirty="0"/>
              <a:t>There are 4 main parts to a computer – no matter what type of computer, all computers have these 4 components</a:t>
            </a:r>
          </a:p>
          <a:p>
            <a:pPr marL="171450" lvl="0" indent="-171450">
              <a:buFont typeface="Arial" panose="020B0604020202020204" pitchFamily="34" charset="0"/>
              <a:buChar char="•"/>
            </a:pPr>
            <a:r>
              <a:rPr lang="en-US" dirty="0"/>
              <a:t>Can anyone guess what they are?</a:t>
            </a:r>
          </a:p>
          <a:p>
            <a:pPr marL="628650" lvl="1" indent="-171450">
              <a:buFont typeface="Arial" panose="020B0604020202020204" pitchFamily="34" charset="0"/>
              <a:buChar char="•"/>
            </a:pPr>
            <a:r>
              <a:rPr lang="en-US" dirty="0"/>
              <a:t>CPU – the brain of the computer, how it processes and transforms information, you may have also referred to it as a “computer chip”</a:t>
            </a:r>
          </a:p>
          <a:p>
            <a:pPr marL="628650" lvl="1" indent="-171450">
              <a:buFont typeface="Arial" panose="020B0604020202020204" pitchFamily="34" charset="0"/>
              <a:buChar char="•"/>
            </a:pPr>
            <a:r>
              <a:rPr lang="en-US" dirty="0"/>
              <a:t>Memory – short-term memory on a computer is called Random Access Memory or RAM (goes away after a while, or when you turn off the computer), long-term memory is called Storage or “Hard Drive” of a computer</a:t>
            </a:r>
          </a:p>
          <a:p>
            <a:pPr marL="628650" lvl="1" indent="-171450">
              <a:buFont typeface="Arial" panose="020B0604020202020204" pitchFamily="34" charset="0"/>
              <a:buChar char="•"/>
            </a:pPr>
            <a:r>
              <a:rPr lang="en-US" dirty="0"/>
              <a:t>Inputs – how a computer takes in information from the world.  What are some examples?  Keyboard, mouse, touch screen, microphone</a:t>
            </a:r>
          </a:p>
          <a:p>
            <a:pPr marL="628650" lvl="1" indent="-171450">
              <a:buFont typeface="Arial" panose="020B0604020202020204" pitchFamily="34" charset="0"/>
              <a:buChar char="•"/>
            </a:pPr>
            <a:r>
              <a:rPr lang="en-US" dirty="0"/>
              <a:t>Outputs – how a computer displays information.  Examples?  Monitor/screen, speakers, printer</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911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901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5516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are a few more ideas for coding with your Circuit Playground Express</a:t>
            </a:r>
          </a:p>
          <a:p>
            <a:pPr marL="171450" indent="-171450">
              <a:buFont typeface="Arial" panose="020B0604020202020204" pitchFamily="34" charset="0"/>
              <a:buChar char="•"/>
            </a:pPr>
            <a:r>
              <a:rPr lang="en-US" dirty="0"/>
              <a:t>Feel free to explore more at the DIY area where we have additional accessories for your Circuit Playground Express kits – including </a:t>
            </a:r>
            <a:r>
              <a:rPr lang="en-US" dirty="0" err="1"/>
              <a:t>NeoPixel</a:t>
            </a:r>
            <a:r>
              <a:rPr lang="en-US" dirty="0"/>
              <a:t> Strips, Servo Motors and more</a:t>
            </a:r>
          </a:p>
        </p:txBody>
      </p:sp>
      <p:sp>
        <p:nvSpPr>
          <p:cNvPr id="4" name="Slide Number Placeholder 3"/>
          <p:cNvSpPr>
            <a:spLocks noGrp="1"/>
          </p:cNvSpPr>
          <p:nvPr>
            <p:ph type="sldNum" sz="quarter" idx="5"/>
          </p:nvPr>
        </p:nvSpPr>
        <p:spPr/>
        <p:txBody>
          <a:bodyPr/>
          <a:lstStyle/>
          <a:p>
            <a:fld id="{9AEC94E8-ADB3-40AB-9814-9AD1DC2BF461}" type="slidenum">
              <a:rPr lang="en-US" smtClean="0"/>
              <a:t>35</a:t>
            </a:fld>
            <a:endParaRPr lang="en-US"/>
          </a:p>
        </p:txBody>
      </p:sp>
    </p:spTree>
    <p:extLst>
      <p:ext uri="{BB962C8B-B14F-4D97-AF65-F5344CB8AC3E}">
        <p14:creationId xmlns:p14="http://schemas.microsoft.com/office/powerpoint/2010/main" val="3397089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Any last questions before we wrap up?</a:t>
            </a:r>
          </a:p>
          <a:p>
            <a:pPr marL="171450" indent="-171450">
              <a:buFont typeface="Arial" panose="020B0604020202020204" pitchFamily="34" charset="0"/>
              <a:buChar char="•"/>
            </a:pPr>
            <a:r>
              <a:rPr lang="en-US" dirty="0"/>
              <a:t>Here are some links for where you can continue coding using the MakeCode web editors at home, and where you can get more information about Circuit Playground Express</a:t>
            </a:r>
          </a:p>
          <a:p>
            <a:pPr marL="171450" indent="-171450">
              <a:buFont typeface="Arial" panose="020B0604020202020204" pitchFamily="34" charset="0"/>
              <a:buChar char="•"/>
            </a:pPr>
            <a:r>
              <a:rPr lang="en-US" dirty="0"/>
              <a:t>Thanks so much for attending and go forth and use your Power Glove for good!</a:t>
            </a:r>
          </a:p>
        </p:txBody>
      </p:sp>
      <p:sp>
        <p:nvSpPr>
          <p:cNvPr id="4" name="Slide Number Placeholder 3"/>
          <p:cNvSpPr>
            <a:spLocks noGrp="1"/>
          </p:cNvSpPr>
          <p:nvPr>
            <p:ph type="sldNum" sz="quarter" idx="5"/>
          </p:nvPr>
        </p:nvSpPr>
        <p:spPr/>
        <p:txBody>
          <a:bodyPr/>
          <a:lstStyle/>
          <a:p>
            <a:fld id="{9AEC94E8-ADB3-40AB-9814-9AD1DC2BF461}" type="slidenum">
              <a:rPr lang="en-US" smtClean="0"/>
              <a:t>36</a:t>
            </a:fld>
            <a:endParaRPr lang="en-US"/>
          </a:p>
        </p:txBody>
      </p:sp>
    </p:spTree>
    <p:extLst>
      <p:ext uri="{BB962C8B-B14F-4D97-AF65-F5344CB8AC3E}">
        <p14:creationId xmlns:p14="http://schemas.microsoft.com/office/powerpoint/2010/main" val="347623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Everyone please take out your Circuit Playground Express board from your kit</a:t>
            </a:r>
          </a:p>
          <a:p>
            <a:pPr marL="171450" indent="-171450">
              <a:buFont typeface="Arial" panose="020B0604020202020204" pitchFamily="34" charset="0"/>
              <a:buChar char="•"/>
            </a:pPr>
            <a:r>
              <a:rPr lang="en-US" dirty="0"/>
              <a:t>This is called a micro-controller board, but you can think of it as a baby computer – it has all 4 hardware components that make up a computer</a:t>
            </a:r>
          </a:p>
          <a:p>
            <a:pPr marL="171450" indent="-171450">
              <a:buFont typeface="Arial" panose="020B0604020202020204" pitchFamily="34" charset="0"/>
              <a:buChar char="•"/>
            </a:pPr>
            <a:r>
              <a:rPr lang="en-US" dirty="0"/>
              <a:t>Let’s take a look at what’s on here…</a:t>
            </a:r>
          </a:p>
          <a:p>
            <a:pPr marL="171450" indent="-171450">
              <a:buFont typeface="Arial" panose="020B0604020202020204" pitchFamily="34" charset="0"/>
              <a:buChar char="•"/>
            </a:pPr>
            <a:r>
              <a:rPr lang="en-US" dirty="0"/>
              <a:t>Prompt for:</a:t>
            </a:r>
          </a:p>
          <a:p>
            <a:pPr marL="628650" lvl="1" indent="-171450">
              <a:buFont typeface="Arial" panose="020B0604020202020204" pitchFamily="34" charset="0"/>
              <a:buChar char="•"/>
            </a:pPr>
            <a:r>
              <a:rPr lang="en-US" dirty="0"/>
              <a:t>CPU, Memory</a:t>
            </a:r>
          </a:p>
          <a:p>
            <a:pPr marL="628650" lvl="1" indent="-171450">
              <a:buFont typeface="Arial" panose="020B0604020202020204" pitchFamily="34" charset="0"/>
              <a:buChar char="•"/>
            </a:pPr>
            <a:r>
              <a:rPr lang="en-US" dirty="0"/>
              <a:t>Inputs</a:t>
            </a:r>
          </a:p>
          <a:p>
            <a:pPr marL="628650" lvl="1" indent="-171450">
              <a:buFont typeface="Arial" panose="020B0604020202020204" pitchFamily="34" charset="0"/>
              <a:buChar char="•"/>
            </a:pPr>
            <a:r>
              <a:rPr lang="en-US" dirty="0"/>
              <a:t>Outputs</a:t>
            </a:r>
          </a:p>
          <a:p>
            <a:pPr marL="171450" indent="-171450">
              <a:buFont typeface="Arial" panose="020B0604020202020204" pitchFamily="34" charset="0"/>
              <a:buChar char="•"/>
            </a:pPr>
            <a:r>
              <a:rPr lang="en-US" dirty="0"/>
              <a:t>The Circuit Playground Express is made by a company called Adafruit – they sell these kits for $30, and they also sell lots of accessories and other electronics products</a:t>
            </a:r>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07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that we’ve talked about Computer Hardware, who can tell me what Computer Software is?  Or what it does?</a:t>
            </a:r>
          </a:p>
          <a:p>
            <a:pPr marL="171450" indent="-171450">
              <a:buFont typeface="Arial" panose="020B0604020202020204" pitchFamily="34" charset="0"/>
              <a:buChar char="•"/>
            </a:pPr>
            <a:r>
              <a:rPr lang="en-US" dirty="0"/>
              <a:t>Software is nothing more that a set of instructions or commands that tell a computer what to do</a:t>
            </a:r>
          </a:p>
          <a:p>
            <a:pPr marL="171450" indent="-171450">
              <a:buFont typeface="Arial" panose="020B0604020202020204" pitchFamily="34" charset="0"/>
              <a:buChar char="•"/>
            </a:pPr>
            <a:r>
              <a:rPr lang="en-US" dirty="0"/>
              <a:t>We write software (or programs or code) that run on hardware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449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Open up the MakeCode Adafruit app on your computer</a:t>
            </a:r>
          </a:p>
          <a:p>
            <a:pPr marL="171450" indent="-171450">
              <a:buFont typeface="Arial" panose="020B0604020202020204" pitchFamily="34" charset="0"/>
              <a:buChar char="•"/>
            </a:pPr>
            <a:r>
              <a:rPr lang="en-US" dirty="0"/>
              <a:t>You should see a Home Screen like this</a:t>
            </a:r>
          </a:p>
          <a:p>
            <a:pPr marL="171450" indent="-171450">
              <a:buFont typeface="Arial" panose="020B0604020202020204" pitchFamily="34" charset="0"/>
              <a:buChar char="•"/>
            </a:pPr>
            <a:r>
              <a:rPr lang="en-US" dirty="0"/>
              <a:t>There are step-by-step tutorials, projects and code samples available from this page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this Home page, you can also see a list of your recent projects and you can import existing programs via a shared URL or file</a:t>
            </a:r>
          </a:p>
          <a:p>
            <a:pPr marL="171450" indent="-171450">
              <a:buFont typeface="Arial" panose="020B0604020202020204" pitchFamily="34" charset="0"/>
              <a:buChar char="•"/>
            </a:pPr>
            <a:r>
              <a:rPr lang="en-US" dirty="0"/>
              <a:t>Go ahead and click to create a New Project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6343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MakeCode editor</a:t>
            </a:r>
          </a:p>
          <a:p>
            <a:pPr marL="171450" indent="-171450">
              <a:buFont typeface="Arial" panose="020B0604020202020204" pitchFamily="34" charset="0"/>
              <a:buChar char="•"/>
            </a:pPr>
            <a:r>
              <a:rPr lang="en-US" dirty="0"/>
              <a:t>On the left side of the screen you’ll see something that looks like a Circuit Playground Express – this is an interactive Simulator and will show you what your code will look like.  It’s good for testing and debugging your code.</a:t>
            </a:r>
          </a:p>
          <a:p>
            <a:pPr marL="171450" indent="-171450">
              <a:buFont typeface="Arial" panose="020B0604020202020204" pitchFamily="34" charset="0"/>
              <a:buChar char="•"/>
            </a:pPr>
            <a:r>
              <a:rPr lang="en-US" dirty="0"/>
              <a:t>In the middle is the Block Toolbox – which contains different categories of blocks that you can use in your program</a:t>
            </a:r>
          </a:p>
          <a:p>
            <a:pPr marL="171450" indent="-171450">
              <a:buFont typeface="Arial" panose="020B0604020202020204" pitchFamily="34" charset="0"/>
              <a:buChar char="•"/>
            </a:pPr>
            <a:r>
              <a:rPr lang="en-US" dirty="0"/>
              <a:t>On the right side is the Programming Workspace – where we’ll be building our program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8A15F-69C7-4151-8A6C-28107A7E95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60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the Toggle button on the top, you can switch into the JavaScript editor</a:t>
            </a:r>
          </a:p>
          <a:p>
            <a:pPr marL="171450" indent="-171450">
              <a:buFont typeface="Arial" panose="020B0604020202020204" pitchFamily="34" charset="0"/>
              <a:buChar char="•"/>
            </a:pPr>
            <a:r>
              <a:rPr lang="en-US" dirty="0"/>
              <a:t>More advanced students should feel free to program in JavaScript – there is </a:t>
            </a:r>
            <a:r>
              <a:rPr lang="en-US" dirty="0" err="1"/>
              <a:t>intellisense</a:t>
            </a:r>
            <a:r>
              <a:rPr lang="en-US" dirty="0"/>
              <a:t>, code completion and error detection to help you.  </a:t>
            </a:r>
          </a:p>
          <a:p>
            <a:pPr marL="171450" indent="-171450">
              <a:buFont typeface="Arial" panose="020B0604020202020204" pitchFamily="34" charset="0"/>
              <a:buChar char="•"/>
            </a:pPr>
            <a:r>
              <a:rPr lang="en-US" dirty="0"/>
              <a:t>You can also use the Toolbox to drag out code snippets into the programming workspace.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AEC94E8-ADB3-40AB-9814-9AD1DC2BF461}" type="slidenum">
              <a:rPr lang="en-US" smtClean="0"/>
              <a:t>8</a:t>
            </a:fld>
            <a:endParaRPr lang="en-US"/>
          </a:p>
        </p:txBody>
      </p:sp>
    </p:spTree>
    <p:extLst>
      <p:ext uri="{BB962C8B-B14F-4D97-AF65-F5344CB8AC3E}">
        <p14:creationId xmlns:p14="http://schemas.microsoft.com/office/powerpoint/2010/main" val="3053952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Okay, let’s start our project!</a:t>
            </a:r>
          </a:p>
          <a:p>
            <a:pPr marL="171450" indent="-171450">
              <a:buFont typeface="Arial" panose="020B0604020202020204" pitchFamily="34" charset="0"/>
              <a:buChar char="•"/>
            </a:pPr>
            <a:r>
              <a:rPr lang="en-US" dirty="0"/>
              <a:t>We’re going to be creating a Power Glove project</a:t>
            </a:r>
          </a:p>
          <a:p>
            <a:pPr marL="0" indent="0">
              <a:buFont typeface="Arial" panose="020B0604020202020204" pitchFamily="34" charset="0"/>
              <a:buNone/>
            </a:pPr>
            <a:r>
              <a:rPr lang="en-US" dirty="0"/>
              <a:t>[ Demo the Power Glove ]</a:t>
            </a:r>
          </a:p>
        </p:txBody>
      </p:sp>
      <p:sp>
        <p:nvSpPr>
          <p:cNvPr id="4" name="Slide Number Placeholder 3"/>
          <p:cNvSpPr>
            <a:spLocks noGrp="1"/>
          </p:cNvSpPr>
          <p:nvPr>
            <p:ph type="sldNum" sz="quarter" idx="5"/>
          </p:nvPr>
        </p:nvSpPr>
        <p:spPr/>
        <p:txBody>
          <a:bodyPr/>
          <a:lstStyle/>
          <a:p>
            <a:fld id="{9AEC94E8-ADB3-40AB-9814-9AD1DC2BF461}" type="slidenum">
              <a:rPr lang="en-US" smtClean="0"/>
              <a:t>9</a:t>
            </a:fld>
            <a:endParaRPr lang="en-US"/>
          </a:p>
        </p:txBody>
      </p:sp>
    </p:spTree>
    <p:extLst>
      <p:ext uri="{BB962C8B-B14F-4D97-AF65-F5344CB8AC3E}">
        <p14:creationId xmlns:p14="http://schemas.microsoft.com/office/powerpoint/2010/main" val="4009351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3907154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0036754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250074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9557737"/>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214407"/>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0462640"/>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34604979"/>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3699201"/>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126230000"/>
      </p:ext>
    </p:extLst>
  </p:cSld>
  <p:clrMapOvr>
    <a:masterClrMapping/>
  </p:clrMapOvr>
  <p:transition>
    <p:fade/>
  </p:transition>
  <p:extLst mod="1">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79456"/>
      </p:ext>
    </p:extLst>
  </p:cSld>
  <p:clrMapOvr>
    <a:masterClrMapping/>
  </p:clrMapOvr>
  <p:transition>
    <p:fade/>
  </p:transition>
  <p:extLst mod="1">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1683958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5405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756613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401375786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391985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9751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10743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15696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38915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2925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33209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408306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939688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40040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3248271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52451-3350-49C3-A689-82D5DD82DA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67DF45-186B-4A7D-980F-8E8B1DDFB0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FA44D6-6D32-4EB9-81E2-3D313B0C8C27}"/>
              </a:ext>
            </a:extLst>
          </p:cNvPr>
          <p:cNvSpPr>
            <a:spLocks noGrp="1"/>
          </p:cNvSpPr>
          <p:nvPr>
            <p:ph type="dt" sz="half" idx="10"/>
          </p:nvPr>
        </p:nvSpPr>
        <p:spPr/>
        <p:txBody>
          <a:bodyPr/>
          <a:lstStyle/>
          <a:p>
            <a:fld id="{814A1C81-A772-427D-8222-C5660860584A}" type="datetimeFigureOut">
              <a:rPr lang="en-US" smtClean="0"/>
              <a:t>5/3/2019</a:t>
            </a:fld>
            <a:endParaRPr lang="en-US"/>
          </a:p>
        </p:txBody>
      </p:sp>
      <p:sp>
        <p:nvSpPr>
          <p:cNvPr id="5" name="Footer Placeholder 4">
            <a:extLst>
              <a:ext uri="{FF2B5EF4-FFF2-40B4-BE49-F238E27FC236}">
                <a16:creationId xmlns:a16="http://schemas.microsoft.com/office/drawing/2014/main" id="{5B799012-6345-4EE4-AC42-45E0F368D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E9778-6919-4B3F-AB55-0727DB82D26F}"/>
              </a:ext>
            </a:extLst>
          </p:cNvPr>
          <p:cNvSpPr>
            <a:spLocks noGrp="1"/>
          </p:cNvSpPr>
          <p:nvPr>
            <p:ph type="sldNum" sz="quarter" idx="12"/>
          </p:nvPr>
        </p:nvSpPr>
        <p:spPr/>
        <p:txBody>
          <a:bodyPr/>
          <a:lstStyle/>
          <a:p>
            <a:fld id="{62C8888B-2C27-4F37-88FD-CDC5A92D1BCE}" type="slidenum">
              <a:rPr lang="en-US" smtClean="0"/>
              <a:t>‹#›</a:t>
            </a:fld>
            <a:endParaRPr lang="en-US"/>
          </a:p>
        </p:txBody>
      </p:sp>
    </p:spTree>
    <p:extLst>
      <p:ext uri="{BB962C8B-B14F-4D97-AF65-F5344CB8AC3E}">
        <p14:creationId xmlns:p14="http://schemas.microsoft.com/office/powerpoint/2010/main" val="1522151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4628" y="358343"/>
            <a:ext cx="10135735" cy="558487"/>
          </a:xfrm>
        </p:spPr>
        <p:txBody>
          <a:bodyPr/>
          <a:lstStyle>
            <a:lvl1pPr>
              <a:defRPr spc="0"/>
            </a:lvl1pPr>
          </a:lstStyle>
          <a:p>
            <a:r>
              <a:rPr lang="en-GB" noProof="0" dirty="0"/>
              <a:t>Click to edit master title style</a:t>
            </a:r>
          </a:p>
        </p:txBody>
      </p:sp>
      <p:sp>
        <p:nvSpPr>
          <p:cNvPr id="3" name="Content Placeholder 2"/>
          <p:cNvSpPr>
            <a:spLocks noGrp="1"/>
          </p:cNvSpPr>
          <p:nvPr>
            <p:ph idx="1" hasCustomPrompt="1"/>
          </p:nvPr>
        </p:nvSpPr>
        <p:spPr>
          <a:xfrm>
            <a:off x="817796" y="1435101"/>
            <a:ext cx="10131702" cy="4564984"/>
          </a:xfrm>
        </p:spPr>
        <p:txBody>
          <a:bodyPr/>
          <a:lstStyle>
            <a:lvl1pPr marL="239937" indent="-239937">
              <a:lnSpc>
                <a:spcPct val="100000"/>
              </a:lnSpc>
              <a:defRPr sz="2400" spc="0"/>
            </a:lvl1pPr>
            <a:lvl2pPr marL="479876" indent="-239937">
              <a:lnSpc>
                <a:spcPct val="100000"/>
              </a:lnSpc>
              <a:defRPr sz="2000" spc="0"/>
            </a:lvl2pPr>
            <a:lvl3pPr marL="719813" marR="0" indent="-239937" algn="l" defTabSz="604529"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sz="2000" spc="0"/>
            </a:lvl3pPr>
            <a:lvl4pPr>
              <a:defRPr sz="2000"/>
            </a:lvl4pPr>
          </a:lstStyle>
          <a:p>
            <a:pPr lvl="0"/>
            <a:r>
              <a:rPr lang="en-GB" noProof="0" dirty="0"/>
              <a:t>Click to edit master text styles</a:t>
            </a:r>
          </a:p>
          <a:p>
            <a:pPr lvl="1"/>
            <a:r>
              <a:rPr lang="en-GB" noProof="0" dirty="0"/>
              <a:t>Second level</a:t>
            </a:r>
          </a:p>
          <a:p>
            <a:pPr lvl="2"/>
            <a:r>
              <a:rPr lang="en-GB" noProof="0" dirty="0"/>
              <a:t>Third level</a:t>
            </a:r>
          </a:p>
          <a:p>
            <a:pPr marL="959752" marR="0" lvl="3" indent="-239937" algn="l" defTabSz="604529"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a:pPr>
            <a:r>
              <a:rPr lang="en-GB" noProof="0" dirty="0"/>
              <a:t>Fourth level</a:t>
            </a:r>
          </a:p>
          <a:p>
            <a:pPr lvl="2"/>
            <a:endParaRPr lang="en-GB" noProof="0" dirty="0"/>
          </a:p>
        </p:txBody>
      </p:sp>
    </p:spTree>
    <p:extLst>
      <p:ext uri="{BB962C8B-B14F-4D97-AF65-F5344CB8AC3E}">
        <p14:creationId xmlns:p14="http://schemas.microsoft.com/office/powerpoint/2010/main" val="2700747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26534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44EC-2209-4DD0-BF61-5EBB7E2089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3FBB70-F4F1-4FED-A1E8-A6E65B433A9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5D4C-97D3-4E94-B1BE-24E408583E37}"/>
              </a:ext>
            </a:extLst>
          </p:cNvPr>
          <p:cNvSpPr>
            <a:spLocks noGrp="1"/>
          </p:cNvSpPr>
          <p:nvPr>
            <p:ph type="dt" sz="half" idx="10"/>
          </p:nvPr>
        </p:nvSpPr>
        <p:spPr/>
        <p:txBody>
          <a:bodyPr/>
          <a:lstStyle/>
          <a:p>
            <a:fld id="{39568F3C-1B68-4AB9-AC9E-FD3A656717D7}" type="datetimeFigureOut">
              <a:rPr lang="en-US" smtClean="0"/>
              <a:t>5/3/2019</a:t>
            </a:fld>
            <a:endParaRPr lang="en-US"/>
          </a:p>
        </p:txBody>
      </p:sp>
      <p:sp>
        <p:nvSpPr>
          <p:cNvPr id="5" name="Footer Placeholder 4">
            <a:extLst>
              <a:ext uri="{FF2B5EF4-FFF2-40B4-BE49-F238E27FC236}">
                <a16:creationId xmlns:a16="http://schemas.microsoft.com/office/drawing/2014/main" id="{E198AA65-FFDA-44C0-97C1-E49F39A1B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DAC24-C778-4F9D-A7D3-C3B1A72E5217}"/>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24564569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3224200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501786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26626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178775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7995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49415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8072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117938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42159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789699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0831345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3105343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49918268"/>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12172853"/>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84383707"/>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52730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6614361"/>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6064630"/>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780405569"/>
      </p:ext>
    </p:extLst>
  </p:cSld>
  <p:clrMapOvr>
    <a:masterClrMapping/>
  </p:clrMapOvr>
  <p:transition>
    <p:fade/>
  </p:transition>
  <p:extLst mod="1">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76113"/>
      </p:ext>
    </p:extLst>
  </p:cSld>
  <p:clrMapOvr>
    <a:masterClrMapping/>
  </p:clrMapOvr>
  <p:transition>
    <p:fade/>
  </p:transition>
  <p:extLst mod="1">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6242672"/>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21936034"/>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54791249"/>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7373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1334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57607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08877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0362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89160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59130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193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89746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71492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35305716"/>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321616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677244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5519421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image" Target="../media/image1.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86145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25" r:id="rId33"/>
    <p:sldLayoutId id="2147483726" r:id="rId34"/>
    <p:sldLayoutId id="2147483727" r:id="rId3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86819879"/>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4.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image" Target="../media/image54.jpg"/></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7.xml"/><Relationship Id="rId1" Type="http://schemas.openxmlformats.org/officeDocument/2006/relationships/slideLayout" Target="../slideLayouts/slideLayout34.xml"/><Relationship Id="rId4" Type="http://schemas.openxmlformats.org/officeDocument/2006/relationships/image" Target="../media/image56.jpg"/></Relationships>
</file>

<file path=ppt/slides/_rels/slide2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8.xml"/><Relationship Id="rId1" Type="http://schemas.openxmlformats.org/officeDocument/2006/relationships/slideLayout" Target="../slideLayouts/slideLayout34.xml"/><Relationship Id="rId4" Type="http://schemas.openxmlformats.org/officeDocument/2006/relationships/image" Target="../media/image58.jp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9.xml"/><Relationship Id="rId1" Type="http://schemas.openxmlformats.org/officeDocument/2006/relationships/slideLayout" Target="../slideLayouts/slideLayout34.xml"/><Relationship Id="rId5" Type="http://schemas.openxmlformats.org/officeDocument/2006/relationships/image" Target="../media/image61.jpg"/><Relationship Id="rId4" Type="http://schemas.openxmlformats.org/officeDocument/2006/relationships/image" Target="../media/image60.jpg"/></Relationships>
</file>

<file path=ppt/slides/_rels/slide3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0.xml"/><Relationship Id="rId1" Type="http://schemas.openxmlformats.org/officeDocument/2006/relationships/slideLayout" Target="../slideLayouts/slideLayout34.xml"/><Relationship Id="rId4" Type="http://schemas.openxmlformats.org/officeDocument/2006/relationships/image" Target="../media/image63.jpg"/></Relationships>
</file>

<file path=ppt/slides/_rels/slide3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7CC4-528E-4303-BEFF-7537A60FCFAD}"/>
              </a:ext>
            </a:extLst>
          </p:cNvPr>
          <p:cNvSpPr>
            <a:spLocks noGrp="1"/>
          </p:cNvSpPr>
          <p:nvPr>
            <p:ph type="title"/>
          </p:nvPr>
        </p:nvSpPr>
        <p:spPr/>
        <p:txBody>
          <a:bodyPr/>
          <a:lstStyle/>
          <a:p>
            <a:r>
              <a:rPr lang="en-US" dirty="0"/>
              <a:t>Setup and Timing</a:t>
            </a:r>
          </a:p>
        </p:txBody>
      </p:sp>
      <p:sp>
        <p:nvSpPr>
          <p:cNvPr id="3" name="Content Placeholder 2">
            <a:extLst>
              <a:ext uri="{FF2B5EF4-FFF2-40B4-BE49-F238E27FC236}">
                <a16:creationId xmlns:a16="http://schemas.microsoft.com/office/drawing/2014/main" id="{66F0D2DA-F775-4C85-8755-EE2D487CC2EC}"/>
              </a:ext>
            </a:extLst>
          </p:cNvPr>
          <p:cNvSpPr>
            <a:spLocks noGrp="1"/>
          </p:cNvSpPr>
          <p:nvPr>
            <p:ph sz="quarter" idx="10"/>
          </p:nvPr>
        </p:nvSpPr>
        <p:spPr>
          <a:xfrm>
            <a:off x="588263" y="1188720"/>
            <a:ext cx="11330432" cy="4093428"/>
          </a:xfrm>
        </p:spPr>
        <p:txBody>
          <a:bodyPr/>
          <a:lstStyle/>
          <a:p>
            <a:pPr marL="0" indent="0">
              <a:buNone/>
            </a:pPr>
            <a:r>
              <a:rPr lang="en-US" sz="2000" b="1" u="sng" dirty="0">
                <a:solidFill>
                  <a:srgbClr val="008575"/>
                </a:solidFill>
              </a:rPr>
              <a:t>Setup:</a:t>
            </a:r>
          </a:p>
          <a:p>
            <a:pPr marL="457200" indent="-457200">
              <a:buFont typeface="Arial" panose="020B0604020202020204" pitchFamily="34" charset="0"/>
              <a:buChar char="•"/>
            </a:pPr>
            <a:r>
              <a:rPr lang="en-US" sz="2000" dirty="0"/>
              <a:t>MakeCode Adafruit app launched and on Home Page</a:t>
            </a:r>
          </a:p>
          <a:p>
            <a:pPr marL="457200" indent="-457200">
              <a:buFont typeface="Arial" panose="020B0604020202020204" pitchFamily="34" charset="0"/>
              <a:buChar char="•"/>
            </a:pPr>
            <a:r>
              <a:rPr lang="en-US" sz="2000" dirty="0"/>
              <a:t>Each person has a Circuit Playground Express base kit</a:t>
            </a:r>
          </a:p>
          <a:p>
            <a:pPr marL="457200" indent="-457200">
              <a:buFont typeface="Arial" panose="020B0604020202020204" pitchFamily="34" charset="0"/>
              <a:buChar char="•"/>
            </a:pPr>
            <a:r>
              <a:rPr lang="en-US" sz="2000" dirty="0"/>
              <a:t>Shoelaces and wristbands on the table</a:t>
            </a:r>
          </a:p>
          <a:p>
            <a:pPr marL="457200" indent="-457200">
              <a:buFont typeface="Arial" panose="020B0604020202020204" pitchFamily="34" charset="0"/>
              <a:buChar char="•"/>
            </a:pPr>
            <a:endParaRPr lang="en-US" sz="2000" dirty="0"/>
          </a:p>
          <a:p>
            <a:pPr marL="0" indent="0">
              <a:spcBef>
                <a:spcPts val="1200"/>
              </a:spcBef>
              <a:buNone/>
            </a:pPr>
            <a:r>
              <a:rPr lang="en-US" sz="2000" b="1" u="sng" dirty="0">
                <a:solidFill>
                  <a:srgbClr val="008575"/>
                </a:solidFill>
              </a:rPr>
              <a:t>Timing (45):</a:t>
            </a:r>
          </a:p>
          <a:p>
            <a:pPr marL="457200" indent="-457200">
              <a:buFont typeface="Arial" panose="020B0604020202020204" pitchFamily="34" charset="0"/>
              <a:buChar char="•"/>
            </a:pPr>
            <a:r>
              <a:rPr lang="en-US" sz="2000" dirty="0"/>
              <a:t>Intro (5)</a:t>
            </a:r>
          </a:p>
          <a:p>
            <a:pPr marL="457200" indent="-457200">
              <a:buFont typeface="Arial" panose="020B0604020202020204" pitchFamily="34" charset="0"/>
              <a:buChar char="•"/>
            </a:pPr>
            <a:r>
              <a:rPr lang="en-US" sz="2000" dirty="0"/>
              <a:t>Getting Started with MakeCode (5)</a:t>
            </a:r>
          </a:p>
          <a:p>
            <a:pPr marL="457200" indent="-457200">
              <a:buFont typeface="Arial" panose="020B0604020202020204" pitchFamily="34" charset="0"/>
              <a:buChar char="•"/>
            </a:pPr>
            <a:r>
              <a:rPr lang="en-US" sz="2000" dirty="0"/>
              <a:t>Power Glove Project – Coding (20)</a:t>
            </a:r>
          </a:p>
          <a:p>
            <a:pPr marL="457200" indent="-457200">
              <a:buFont typeface="Arial" panose="020B0604020202020204" pitchFamily="34" charset="0"/>
              <a:buChar char="•"/>
            </a:pPr>
            <a:r>
              <a:rPr lang="en-US" sz="2000" dirty="0"/>
              <a:t>Power Glove Project – Making (10)</a:t>
            </a:r>
          </a:p>
          <a:p>
            <a:pPr marL="457200" indent="-457200">
              <a:buFont typeface="Arial" panose="020B0604020202020204" pitchFamily="34" charset="0"/>
              <a:buChar char="•"/>
            </a:pPr>
            <a:r>
              <a:rPr lang="en-US" sz="2000" dirty="0"/>
              <a:t>Close (5)</a:t>
            </a:r>
          </a:p>
        </p:txBody>
      </p:sp>
    </p:spTree>
    <p:extLst>
      <p:ext uri="{BB962C8B-B14F-4D97-AF65-F5344CB8AC3E}">
        <p14:creationId xmlns:p14="http://schemas.microsoft.com/office/powerpoint/2010/main" val="20244817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your program</a:t>
            </a:r>
          </a:p>
        </p:txBody>
      </p:sp>
      <p:sp>
        <p:nvSpPr>
          <p:cNvPr id="13" name="TextBox 12">
            <a:extLst>
              <a:ext uri="{FF2B5EF4-FFF2-40B4-BE49-F238E27FC236}">
                <a16:creationId xmlns:a16="http://schemas.microsoft.com/office/drawing/2014/main" id="{63D24BF3-D2F6-405B-9C9E-D2DB7344579F}"/>
              </a:ext>
            </a:extLst>
          </p:cNvPr>
          <p:cNvSpPr txBox="1"/>
          <p:nvPr/>
        </p:nvSpPr>
        <p:spPr>
          <a:xfrm>
            <a:off x="588263" y="1168535"/>
            <a:ext cx="10636428" cy="1069524"/>
          </a:xfrm>
          <a:prstGeom prst="rect">
            <a:avLst/>
          </a:prstGeom>
          <a:noFill/>
        </p:spPr>
        <p:txBody>
          <a:bodyPr wrap="square" rtlCol="0">
            <a:spAutoFit/>
          </a:bodyPr>
          <a:lstStyle/>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Open the </a:t>
            </a:r>
            <a:r>
              <a:rPr lang="en-US" sz="2800" b="1" dirty="0">
                <a:solidFill>
                  <a:srgbClr val="40BF4A"/>
                </a:solidFill>
                <a:latin typeface="Segoe UI" panose="020B0502040204020203" pitchFamily="34" charset="0"/>
                <a:cs typeface="Segoe UI" panose="020B0502040204020203" pitchFamily="34" charset="0"/>
              </a:rPr>
              <a:t>Loops</a:t>
            </a: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Toolbox drawer</a:t>
            </a:r>
          </a:p>
          <a:p>
            <a:pPr marL="457200" lvl="0" indent="-457200" defTabSz="932742">
              <a:spcAft>
                <a:spcPts val="450"/>
              </a:spcAft>
              <a:buFont typeface="Arial" panose="020B0604020202020204" pitchFamily="34" charset="0"/>
              <a:buChar char="•"/>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Drag an </a:t>
            </a:r>
            <a:r>
              <a:rPr lang="en-US" sz="2800" b="1" dirty="0">
                <a:solidFill>
                  <a:srgbClr val="40BF4A"/>
                </a:solidFill>
                <a:latin typeface="Segoe UI" panose="020B0502040204020203" pitchFamily="34" charset="0"/>
                <a:cs typeface="Segoe UI" panose="020B0502040204020203" pitchFamily="34" charset="0"/>
              </a:rPr>
              <a:t>On Start </a:t>
            </a: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block onto the Workspace</a:t>
            </a:r>
          </a:p>
        </p:txBody>
      </p:sp>
      <p:pic>
        <p:nvPicPr>
          <p:cNvPr id="4" name="Picture 3">
            <a:extLst>
              <a:ext uri="{FF2B5EF4-FFF2-40B4-BE49-F238E27FC236}">
                <a16:creationId xmlns:a16="http://schemas.microsoft.com/office/drawing/2014/main" id="{1734CE26-4874-47E6-8F1B-31F08574D78B}"/>
              </a:ext>
            </a:extLst>
          </p:cNvPr>
          <p:cNvPicPr>
            <a:picLocks noChangeAspect="1"/>
          </p:cNvPicPr>
          <p:nvPr/>
        </p:nvPicPr>
        <p:blipFill>
          <a:blip r:embed="rId3"/>
          <a:stretch>
            <a:fillRect/>
          </a:stretch>
        </p:blipFill>
        <p:spPr>
          <a:xfrm>
            <a:off x="2811610" y="2238059"/>
            <a:ext cx="6343650" cy="4505325"/>
          </a:xfrm>
          <a:prstGeom prst="rect">
            <a:avLst/>
          </a:prstGeom>
        </p:spPr>
      </p:pic>
      <p:cxnSp>
        <p:nvCxnSpPr>
          <p:cNvPr id="6" name="Straight Arrow Connector 5">
            <a:extLst>
              <a:ext uri="{FF2B5EF4-FFF2-40B4-BE49-F238E27FC236}">
                <a16:creationId xmlns:a16="http://schemas.microsoft.com/office/drawing/2014/main" id="{14A9A250-9E26-4712-9957-D6BCC717FC20}"/>
              </a:ext>
            </a:extLst>
          </p:cNvPr>
          <p:cNvCxnSpPr/>
          <p:nvPr/>
        </p:nvCxnSpPr>
        <p:spPr>
          <a:xfrm>
            <a:off x="1838425" y="4610501"/>
            <a:ext cx="895150"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280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2DA335-103C-4B83-9FE4-AC261F8FC945}"/>
              </a:ext>
            </a:extLst>
          </p:cNvPr>
          <p:cNvPicPr>
            <a:picLocks noChangeAspect="1"/>
          </p:cNvPicPr>
          <p:nvPr/>
        </p:nvPicPr>
        <p:blipFill>
          <a:blip r:embed="rId3"/>
          <a:stretch>
            <a:fillRect/>
          </a:stretch>
        </p:blipFill>
        <p:spPr>
          <a:xfrm>
            <a:off x="755734" y="2204146"/>
            <a:ext cx="8167643" cy="4299222"/>
          </a:xfrm>
          <a:prstGeom prst="rect">
            <a:avLst/>
          </a:prstGeom>
        </p:spPr>
      </p:pic>
      <p:sp>
        <p:nvSpPr>
          <p:cNvPr id="2" name="Title 1"/>
          <p:cNvSpPr>
            <a:spLocks noGrp="1"/>
          </p:cNvSpPr>
          <p:nvPr>
            <p:ph type="title"/>
          </p:nvPr>
        </p:nvSpPr>
        <p:spPr>
          <a:xfrm>
            <a:off x="472760" y="318804"/>
            <a:ext cx="11018520" cy="553998"/>
          </a:xfrm>
        </p:spPr>
        <p:txBody>
          <a:bodyPr/>
          <a:lstStyle/>
          <a:p>
            <a:r>
              <a:rPr lang="en-US" dirty="0"/>
              <a:t>Built-in Animations</a:t>
            </a:r>
          </a:p>
        </p:txBody>
      </p:sp>
      <p:sp>
        <p:nvSpPr>
          <p:cNvPr id="13" name="TextBox 12">
            <a:extLst>
              <a:ext uri="{FF2B5EF4-FFF2-40B4-BE49-F238E27FC236}">
                <a16:creationId xmlns:a16="http://schemas.microsoft.com/office/drawing/2014/main" id="{63D24BF3-D2F6-405B-9C9E-D2DB7344579F}"/>
              </a:ext>
            </a:extLst>
          </p:cNvPr>
          <p:cNvSpPr txBox="1"/>
          <p:nvPr/>
        </p:nvSpPr>
        <p:spPr>
          <a:xfrm>
            <a:off x="361665" y="929694"/>
            <a:ext cx="10636428" cy="1069524"/>
          </a:xfrm>
          <a:prstGeom prst="rect">
            <a:avLst/>
          </a:prstGeom>
          <a:noFill/>
        </p:spPr>
        <p:txBody>
          <a:bodyPr wrap="square" rtlCol="0">
            <a:spAutoFit/>
          </a:bodyPr>
          <a:lstStyle/>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Open the </a:t>
            </a:r>
            <a:r>
              <a:rPr kumimoji="0" lang="en-US" sz="2800" b="1" i="0" u="none" strike="noStrike" kern="1200" cap="none" spc="0" normalizeH="0" baseline="0" noProof="0" dirty="0">
                <a:ln>
                  <a:noFill/>
                </a:ln>
                <a:solidFill>
                  <a:srgbClr val="4C97FF"/>
                </a:solidFill>
                <a:effectLst/>
                <a:uLnTx/>
                <a:uFillTx/>
                <a:latin typeface="Segoe UI" panose="020B0502040204020203" pitchFamily="34" charset="0"/>
                <a:ea typeface="+mn-ea"/>
                <a:cs typeface="Segoe UI" panose="020B0502040204020203" pitchFamily="34" charset="0"/>
              </a:rPr>
              <a:t>Light</a:t>
            </a: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Toolbox drawer</a:t>
            </a:r>
          </a:p>
          <a:p>
            <a:pPr marL="457200" marR="0" lvl="0" indent="-457200" algn="l" defTabSz="932742" rtl="0" eaLnBrk="1" fontAlgn="auto" latinLnBrk="0" hangingPunct="1">
              <a:lnSpc>
                <a:spcPct val="100000"/>
              </a:lnSpc>
              <a:spcBef>
                <a:spcPts val="0"/>
              </a:spcBef>
              <a:spcAft>
                <a:spcPts val="45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Drag a </a:t>
            </a:r>
            <a:r>
              <a:rPr kumimoji="0" lang="en-US" sz="2800" b="1" i="0" u="none" strike="noStrike" kern="1200" cap="none" spc="0" normalizeH="0" baseline="0" noProof="0" dirty="0">
                <a:ln>
                  <a:noFill/>
                </a:ln>
                <a:solidFill>
                  <a:srgbClr val="4C97FF"/>
                </a:solidFill>
                <a:effectLst/>
                <a:uLnTx/>
                <a:uFillTx/>
                <a:latin typeface="Segoe UI" panose="020B0502040204020203" pitchFamily="34" charset="0"/>
                <a:ea typeface="+mn-ea"/>
                <a:cs typeface="Segoe UI" panose="020B0502040204020203" pitchFamily="34" charset="0"/>
              </a:rPr>
              <a:t>Show Animation </a:t>
            </a: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block under the </a:t>
            </a:r>
            <a:r>
              <a:rPr kumimoji="0" lang="en-US" sz="2800" b="1" i="0" u="none" strike="noStrike" kern="1200" cap="none" spc="0" normalizeH="0" baseline="0" noProof="0" dirty="0">
                <a:ln>
                  <a:noFill/>
                </a:ln>
                <a:solidFill>
                  <a:srgbClr val="40BF4A"/>
                </a:solidFill>
                <a:effectLst/>
                <a:uLnTx/>
                <a:uFillTx/>
                <a:latin typeface="Segoe UI" panose="020B0502040204020203" pitchFamily="34" charset="0"/>
                <a:ea typeface="+mn-ea"/>
                <a:cs typeface="Segoe UI" panose="020B0502040204020203" pitchFamily="34" charset="0"/>
              </a:rPr>
              <a:t>On Start</a:t>
            </a: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block</a:t>
            </a:r>
          </a:p>
        </p:txBody>
      </p:sp>
      <p:sp>
        <p:nvSpPr>
          <p:cNvPr id="18" name="TextBox 17">
            <a:extLst>
              <a:ext uri="{FF2B5EF4-FFF2-40B4-BE49-F238E27FC236}">
                <a16:creationId xmlns:a16="http://schemas.microsoft.com/office/drawing/2014/main" id="{1945EE8E-7CA8-4246-BCE8-E39D0CF79DC9}"/>
              </a:ext>
            </a:extLst>
          </p:cNvPr>
          <p:cNvSpPr txBox="1"/>
          <p:nvPr/>
        </p:nvSpPr>
        <p:spPr>
          <a:xfrm>
            <a:off x="9173475" y="3429000"/>
            <a:ext cx="2915858" cy="1200329"/>
          </a:xfrm>
          <a:prstGeom prst="rect">
            <a:avLst/>
          </a:prstGeom>
          <a:noFill/>
        </p:spPr>
        <p:txBody>
          <a:bodyPr wrap="square" rtlCol="0">
            <a:spAutoFit/>
          </a:bodyPr>
          <a:lstStyle/>
          <a:p>
            <a:pPr marR="0" lvl="0" algn="ctr" defTabSz="932742" rtl="0" eaLnBrk="1" fontAlgn="auto" latinLnBrk="0" hangingPunct="1">
              <a:lnSpc>
                <a:spcPct val="100000"/>
              </a:lnSpc>
              <a:spcBef>
                <a:spcPts val="0"/>
              </a:spcBef>
              <a:spcAft>
                <a:spcPts val="450"/>
              </a:spcAft>
              <a:buClrTx/>
              <a:buSzTx/>
              <a:tabLst/>
              <a:defRPr/>
            </a:pP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Notice your animation running in the Simulator</a:t>
            </a:r>
          </a:p>
        </p:txBody>
      </p:sp>
      <p:pic>
        <p:nvPicPr>
          <p:cNvPr id="19" name="Picture 18">
            <a:extLst>
              <a:ext uri="{FF2B5EF4-FFF2-40B4-BE49-F238E27FC236}">
                <a16:creationId xmlns:a16="http://schemas.microsoft.com/office/drawing/2014/main" id="{D541FA34-2729-4423-ABEE-001692F118DD}"/>
              </a:ext>
            </a:extLst>
          </p:cNvPr>
          <p:cNvPicPr>
            <a:picLocks noChangeAspect="1"/>
          </p:cNvPicPr>
          <p:nvPr/>
        </p:nvPicPr>
        <p:blipFill>
          <a:blip r:embed="rId4"/>
          <a:stretch>
            <a:fillRect/>
          </a:stretch>
        </p:blipFill>
        <p:spPr>
          <a:xfrm>
            <a:off x="9839609" y="4688358"/>
            <a:ext cx="1819514" cy="1815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E8F80A4-123F-4AF2-B873-AA5B204BE97B}"/>
              </a:ext>
            </a:extLst>
          </p:cNvPr>
          <p:cNvSpPr txBox="1"/>
          <p:nvPr/>
        </p:nvSpPr>
        <p:spPr>
          <a:xfrm>
            <a:off x="6240362" y="4906750"/>
            <a:ext cx="2199921" cy="1021556"/>
          </a:xfrm>
          <a:prstGeom prst="wedgeRoundRectCallout">
            <a:avLst>
              <a:gd name="adj1" fmla="val -6397"/>
              <a:gd name="adj2" fmla="val -126616"/>
              <a:gd name="adj3" fmla="val 16667"/>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32742" rtl="0" eaLnBrk="1" fontAlgn="auto" latinLnBrk="0" hangingPunct="1">
              <a:lnSpc>
                <a:spcPct val="10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Try experimenting with different animations</a:t>
            </a:r>
          </a:p>
        </p:txBody>
      </p:sp>
      <p:cxnSp>
        <p:nvCxnSpPr>
          <p:cNvPr id="11" name="Straight Arrow Connector 10">
            <a:extLst>
              <a:ext uri="{FF2B5EF4-FFF2-40B4-BE49-F238E27FC236}">
                <a16:creationId xmlns:a16="http://schemas.microsoft.com/office/drawing/2014/main" id="{FEF18F96-954D-483A-B7A5-B2A023C11F4B}"/>
              </a:ext>
            </a:extLst>
          </p:cNvPr>
          <p:cNvCxnSpPr>
            <a:cxnSpLocks/>
          </p:cNvCxnSpPr>
          <p:nvPr/>
        </p:nvCxnSpPr>
        <p:spPr>
          <a:xfrm>
            <a:off x="115503" y="2877954"/>
            <a:ext cx="640231"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2355180-E9F5-4795-AE6B-21A0ED51D1FC}"/>
              </a:ext>
            </a:extLst>
          </p:cNvPr>
          <p:cNvSpPr txBox="1"/>
          <p:nvPr/>
        </p:nvSpPr>
        <p:spPr>
          <a:xfrm>
            <a:off x="8665717" y="2375775"/>
            <a:ext cx="2199921" cy="715089"/>
          </a:xfrm>
          <a:prstGeom prst="wedgeRoundRectCallout">
            <a:avLst>
              <a:gd name="adj1" fmla="val -67651"/>
              <a:gd name="adj2" fmla="val 141780"/>
              <a:gd name="adj3" fmla="val 16667"/>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32742" rtl="0" eaLnBrk="1" fontAlgn="auto" latinLnBrk="0" hangingPunct="1">
              <a:lnSpc>
                <a:spcPct val="10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Change duration to 2 seconds</a:t>
            </a:r>
          </a:p>
        </p:txBody>
      </p:sp>
      <p:pic>
        <p:nvPicPr>
          <p:cNvPr id="6" name="Picture 5">
            <a:extLst>
              <a:ext uri="{FF2B5EF4-FFF2-40B4-BE49-F238E27FC236}">
                <a16:creationId xmlns:a16="http://schemas.microsoft.com/office/drawing/2014/main" id="{505A3A4D-FBA8-4D65-89D3-4F6F057AF3D9}"/>
              </a:ext>
            </a:extLst>
          </p:cNvPr>
          <p:cNvPicPr>
            <a:picLocks noChangeAspect="1"/>
          </p:cNvPicPr>
          <p:nvPr/>
        </p:nvPicPr>
        <p:blipFill>
          <a:blip r:embed="rId5"/>
          <a:stretch>
            <a:fillRect/>
          </a:stretch>
        </p:blipFill>
        <p:spPr>
          <a:xfrm>
            <a:off x="7920038" y="3843965"/>
            <a:ext cx="465846" cy="155282"/>
          </a:xfrm>
          <a:prstGeom prst="rect">
            <a:avLst/>
          </a:prstGeom>
        </p:spPr>
      </p:pic>
    </p:spTree>
    <p:extLst>
      <p:ext uri="{BB962C8B-B14F-4D97-AF65-F5344CB8AC3E}">
        <p14:creationId xmlns:p14="http://schemas.microsoft.com/office/powerpoint/2010/main" val="295780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your program to Circuit Playground Express</a:t>
            </a:r>
          </a:p>
        </p:txBody>
      </p:sp>
      <p:sp>
        <p:nvSpPr>
          <p:cNvPr id="4" name="Text Placeholder 4"/>
          <p:cNvSpPr>
            <a:spLocks noGrp="1"/>
          </p:cNvSpPr>
          <p:nvPr>
            <p:ph type="body" sz="quarter" idx="10"/>
          </p:nvPr>
        </p:nvSpPr>
        <p:spPr>
          <a:xfrm>
            <a:off x="588263" y="1286907"/>
            <a:ext cx="11018521" cy="4170372"/>
          </a:xfrm>
        </p:spPr>
        <p:txBody>
          <a:bodyPr/>
          <a:lstStyle/>
          <a:p>
            <a:pPr marL="461963" indent="-461963">
              <a:lnSpc>
                <a:spcPct val="100000"/>
              </a:lnSpc>
              <a:spcBef>
                <a:spcPts val="1200"/>
              </a:spcBef>
              <a:spcAft>
                <a:spcPts val="600"/>
              </a:spcAft>
              <a:buFont typeface="+mj-lt"/>
              <a:buAutoNum type="arabicPeriod"/>
            </a:pPr>
            <a:r>
              <a:rPr lang="en-US" dirty="0">
                <a:solidFill>
                  <a:schemeClr val="tx1"/>
                </a:solidFill>
              </a:rPr>
              <a:t>Plug in your Circuit Playground Express to the computer via the USB cable</a:t>
            </a:r>
          </a:p>
          <a:p>
            <a:pPr marL="461963" indent="-461963">
              <a:lnSpc>
                <a:spcPct val="100000"/>
              </a:lnSpc>
              <a:spcBef>
                <a:spcPts val="1200"/>
              </a:spcBef>
              <a:spcAft>
                <a:spcPts val="600"/>
              </a:spcAft>
              <a:buFont typeface="+mj-lt"/>
              <a:buAutoNum type="arabicPeriod"/>
            </a:pPr>
            <a:endParaRPr lang="en-US" dirty="0">
              <a:solidFill>
                <a:schemeClr val="tx1"/>
              </a:solidFill>
            </a:endParaRPr>
          </a:p>
          <a:p>
            <a:pPr marL="461963" indent="-461963">
              <a:spcBef>
                <a:spcPts val="1200"/>
              </a:spcBef>
              <a:spcAft>
                <a:spcPts val="600"/>
              </a:spcAft>
              <a:buFont typeface="+mj-lt"/>
              <a:buAutoNum type="arabicPeriod"/>
            </a:pPr>
            <a:r>
              <a:rPr lang="en-US" dirty="0">
                <a:solidFill>
                  <a:schemeClr val="tx1"/>
                </a:solidFill>
              </a:rPr>
              <a:t>1st Time – Press and Release the </a:t>
            </a:r>
          </a:p>
          <a:p>
            <a:pPr marL="461963">
              <a:spcBef>
                <a:spcPts val="0"/>
              </a:spcBef>
              <a:spcAft>
                <a:spcPts val="600"/>
              </a:spcAft>
            </a:pPr>
            <a:r>
              <a:rPr lang="en-US" dirty="0">
                <a:solidFill>
                  <a:schemeClr val="tx1"/>
                </a:solidFill>
              </a:rPr>
              <a:t>Reset button on the board</a:t>
            </a:r>
          </a:p>
          <a:p>
            <a:pPr marL="461963" indent="-461963">
              <a:lnSpc>
                <a:spcPct val="100000"/>
              </a:lnSpc>
              <a:spcBef>
                <a:spcPts val="1200"/>
              </a:spcBef>
              <a:spcAft>
                <a:spcPts val="600"/>
              </a:spcAft>
              <a:buFont typeface="+mj-lt"/>
              <a:buAutoNum type="arabicPeriod"/>
            </a:pPr>
            <a:endParaRPr lang="en-US" dirty="0">
              <a:solidFill>
                <a:schemeClr val="tx1"/>
              </a:solidFill>
            </a:endParaRPr>
          </a:p>
          <a:p>
            <a:pPr marL="514350" indent="-514350">
              <a:lnSpc>
                <a:spcPct val="100000"/>
              </a:lnSpc>
              <a:spcBef>
                <a:spcPts val="1200"/>
              </a:spcBef>
              <a:spcAft>
                <a:spcPts val="600"/>
              </a:spcAft>
              <a:buFont typeface="+mj-lt"/>
              <a:buAutoNum type="arabicPeriod" startAt="3"/>
            </a:pPr>
            <a:r>
              <a:rPr lang="en-US" dirty="0">
                <a:solidFill>
                  <a:schemeClr val="tx1"/>
                </a:solidFill>
              </a:rPr>
              <a:t>Click Download Button</a:t>
            </a:r>
          </a:p>
        </p:txBody>
      </p:sp>
      <p:grpSp>
        <p:nvGrpSpPr>
          <p:cNvPr id="8" name="Group 7">
            <a:extLst>
              <a:ext uri="{FF2B5EF4-FFF2-40B4-BE49-F238E27FC236}">
                <a16:creationId xmlns:a16="http://schemas.microsoft.com/office/drawing/2014/main" id="{870B57AD-7136-442C-9AB5-17249988EE14}"/>
              </a:ext>
            </a:extLst>
          </p:cNvPr>
          <p:cNvGrpSpPr/>
          <p:nvPr/>
        </p:nvGrpSpPr>
        <p:grpSpPr>
          <a:xfrm>
            <a:off x="6767673" y="2680119"/>
            <a:ext cx="1979374" cy="1808946"/>
            <a:chOff x="8596473" y="2680119"/>
            <a:chExt cx="1979374" cy="1808946"/>
          </a:xfrm>
        </p:grpSpPr>
        <p:pic>
          <p:nvPicPr>
            <p:cNvPr id="9" name="Picture 8">
              <a:extLst>
                <a:ext uri="{FF2B5EF4-FFF2-40B4-BE49-F238E27FC236}">
                  <a16:creationId xmlns:a16="http://schemas.microsoft.com/office/drawing/2014/main" id="{8D9239C8-C7EC-4E1C-9504-A10F9F94138C}"/>
                </a:ext>
              </a:extLst>
            </p:cNvPr>
            <p:cNvPicPr>
              <a:picLocks noChangeAspect="1"/>
            </p:cNvPicPr>
            <p:nvPr/>
          </p:nvPicPr>
          <p:blipFill rotWithShape="1">
            <a:blip r:embed="rId3">
              <a:extLst>
                <a:ext uri="{28A0092B-C50C-407E-A947-70E740481C1C}">
                  <a14:useLocalDpi xmlns:a14="http://schemas.microsoft.com/office/drawing/2010/main" val="0"/>
                </a:ext>
              </a:extLst>
            </a:blip>
            <a:srcRect l="14697" r="9173"/>
            <a:stretch/>
          </p:blipFill>
          <p:spPr>
            <a:xfrm rot="10800000">
              <a:off x="8596473" y="2680119"/>
              <a:ext cx="1979374" cy="1808946"/>
            </a:xfrm>
            <a:prstGeom prst="rect">
              <a:avLst/>
            </a:prstGeom>
          </p:spPr>
        </p:pic>
        <p:sp>
          <p:nvSpPr>
            <p:cNvPr id="10" name="Oval 9">
              <a:extLst>
                <a:ext uri="{FF2B5EF4-FFF2-40B4-BE49-F238E27FC236}">
                  <a16:creationId xmlns:a16="http://schemas.microsoft.com/office/drawing/2014/main" id="{0D94DE80-9B27-43EF-85FD-250DBECCB929}"/>
                </a:ext>
              </a:extLst>
            </p:cNvPr>
            <p:cNvSpPr/>
            <p:nvPr/>
          </p:nvSpPr>
          <p:spPr>
            <a:xfrm>
              <a:off x="9405749" y="3346368"/>
              <a:ext cx="344643" cy="2675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27"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3ECA9918-0EC8-4D9A-9081-9427A3C14B55}"/>
              </a:ext>
            </a:extLst>
          </p:cNvPr>
          <p:cNvSpPr txBox="1"/>
          <p:nvPr/>
        </p:nvSpPr>
        <p:spPr>
          <a:xfrm>
            <a:off x="8970745" y="3292204"/>
            <a:ext cx="1443260" cy="5847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45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Lights should turn green</a:t>
            </a:r>
          </a:p>
        </p:txBody>
      </p:sp>
      <p:pic>
        <p:nvPicPr>
          <p:cNvPr id="3" name="Picture 2">
            <a:extLst>
              <a:ext uri="{FF2B5EF4-FFF2-40B4-BE49-F238E27FC236}">
                <a16:creationId xmlns:a16="http://schemas.microsoft.com/office/drawing/2014/main" id="{C17B0BD9-E85F-4857-ADBA-65B8A49347B2}"/>
              </a:ext>
            </a:extLst>
          </p:cNvPr>
          <p:cNvPicPr>
            <a:picLocks noChangeAspect="1"/>
          </p:cNvPicPr>
          <p:nvPr/>
        </p:nvPicPr>
        <p:blipFill rotWithShape="1">
          <a:blip r:embed="rId4"/>
          <a:srcRect l="1212" t="11005" r="2614" b="7806"/>
          <a:stretch/>
        </p:blipFill>
        <p:spPr>
          <a:xfrm>
            <a:off x="1511454" y="5571093"/>
            <a:ext cx="2762162" cy="488414"/>
          </a:xfrm>
          <a:prstGeom prst="rect">
            <a:avLst/>
          </a:prstGeom>
        </p:spPr>
      </p:pic>
    </p:spTree>
    <p:extLst>
      <p:ext uri="{BB962C8B-B14F-4D97-AF65-F5344CB8AC3E}">
        <p14:creationId xmlns:p14="http://schemas.microsoft.com/office/powerpoint/2010/main" val="11142328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your program to the Circuit Playground</a:t>
            </a:r>
          </a:p>
        </p:txBody>
      </p:sp>
      <p:sp>
        <p:nvSpPr>
          <p:cNvPr id="4" name="Text Placeholder 4"/>
          <p:cNvSpPr>
            <a:spLocks noGrp="1"/>
          </p:cNvSpPr>
          <p:nvPr>
            <p:ph type="body" sz="quarter" idx="10"/>
          </p:nvPr>
        </p:nvSpPr>
        <p:spPr>
          <a:xfrm>
            <a:off x="588263" y="1286907"/>
            <a:ext cx="9062275" cy="4956009"/>
          </a:xfrm>
        </p:spPr>
        <p:txBody>
          <a:bodyPr/>
          <a:lstStyle/>
          <a:p>
            <a:pPr marL="460375" indent="-460375">
              <a:lnSpc>
                <a:spcPct val="100000"/>
              </a:lnSpc>
              <a:spcBef>
                <a:spcPts val="0"/>
              </a:spcBef>
              <a:spcAft>
                <a:spcPts val="1200"/>
              </a:spcAft>
              <a:buFont typeface="+mj-lt"/>
              <a:buAutoNum type="arabicPeriod"/>
            </a:pPr>
            <a:r>
              <a:rPr lang="en-US" sz="2400" dirty="0">
                <a:solidFill>
                  <a:schemeClr val="tx1"/>
                </a:solidFill>
              </a:rPr>
              <a:t>Plug in your Circuit Playground Express with USB cable</a:t>
            </a:r>
          </a:p>
          <a:p>
            <a:pPr marL="461963" indent="-461963">
              <a:spcBef>
                <a:spcPts val="0"/>
              </a:spcBef>
              <a:spcAft>
                <a:spcPts val="1200"/>
              </a:spcAft>
              <a:buFont typeface="+mj-lt"/>
              <a:buAutoNum type="arabicPeriod"/>
            </a:pPr>
            <a:r>
              <a:rPr lang="en-US" sz="2400" dirty="0">
                <a:solidFill>
                  <a:schemeClr val="tx1"/>
                </a:solidFill>
              </a:rPr>
              <a:t>Press and Release the Reset button on the board until all the lights turn Green</a:t>
            </a:r>
          </a:p>
          <a:p>
            <a:pPr marL="460375" indent="-460375">
              <a:lnSpc>
                <a:spcPct val="100000"/>
              </a:lnSpc>
              <a:spcBef>
                <a:spcPts val="0"/>
              </a:spcBef>
              <a:spcAft>
                <a:spcPts val="1200"/>
              </a:spcAft>
              <a:buFont typeface="+mj-lt"/>
              <a:buAutoNum type="arabicPeriod"/>
            </a:pPr>
            <a:r>
              <a:rPr lang="en-US" sz="2400" dirty="0">
                <a:solidFill>
                  <a:schemeClr val="tx1"/>
                </a:solidFill>
              </a:rPr>
              <a:t>Click Download Button</a:t>
            </a:r>
          </a:p>
          <a:p>
            <a:pPr marL="460375" indent="-460375">
              <a:lnSpc>
                <a:spcPct val="100000"/>
              </a:lnSpc>
              <a:spcBef>
                <a:spcPts val="0"/>
              </a:spcBef>
              <a:spcAft>
                <a:spcPts val="1200"/>
              </a:spcAft>
              <a:buFont typeface="+mj-lt"/>
              <a:buAutoNum type="arabicPeriod"/>
            </a:pPr>
            <a:r>
              <a:rPr lang="en-US" sz="2400" dirty="0">
                <a:solidFill>
                  <a:schemeClr val="tx1"/>
                </a:solidFill>
              </a:rPr>
              <a:t>Edge: Click </a:t>
            </a:r>
            <a:r>
              <a:rPr lang="en-US" sz="2400" b="1" dirty="0">
                <a:solidFill>
                  <a:schemeClr val="tx1"/>
                </a:solidFill>
              </a:rPr>
              <a:t>Save As</a:t>
            </a:r>
          </a:p>
          <a:p>
            <a:pPr marL="460375" indent="-460375">
              <a:lnSpc>
                <a:spcPct val="100000"/>
              </a:lnSpc>
              <a:spcBef>
                <a:spcPts val="0"/>
              </a:spcBef>
              <a:spcAft>
                <a:spcPts val="1200"/>
              </a:spcAft>
              <a:buFont typeface="+mj-lt"/>
              <a:buAutoNum type="arabicPeriod"/>
            </a:pPr>
            <a:endParaRPr lang="en-US" sz="2400" b="1" dirty="0">
              <a:solidFill>
                <a:schemeClr val="tx1"/>
              </a:solidFill>
            </a:endParaRPr>
          </a:p>
          <a:p>
            <a:pPr marL="460375" indent="-460375">
              <a:lnSpc>
                <a:spcPct val="100000"/>
              </a:lnSpc>
              <a:spcBef>
                <a:spcPts val="0"/>
              </a:spcBef>
              <a:spcAft>
                <a:spcPts val="1200"/>
              </a:spcAft>
              <a:buFont typeface="+mj-lt"/>
              <a:buAutoNum type="arabicPeriod" startAt="4"/>
            </a:pPr>
            <a:r>
              <a:rPr lang="en-US" sz="2400" dirty="0">
                <a:solidFill>
                  <a:schemeClr val="tx1"/>
                </a:solidFill>
              </a:rPr>
              <a:t>Chrome: Select </a:t>
            </a:r>
            <a:r>
              <a:rPr lang="en-US" sz="2400" b="1" dirty="0">
                <a:solidFill>
                  <a:schemeClr val="tx1"/>
                </a:solidFill>
              </a:rPr>
              <a:t>Show in folder</a:t>
            </a:r>
          </a:p>
          <a:p>
            <a:pPr marL="460375" indent="-460375">
              <a:lnSpc>
                <a:spcPct val="100000"/>
              </a:lnSpc>
              <a:spcBef>
                <a:spcPts val="0"/>
              </a:spcBef>
              <a:spcAft>
                <a:spcPts val="1200"/>
              </a:spcAft>
              <a:buFont typeface="+mj-lt"/>
              <a:buAutoNum type="arabicPeriod" startAt="4"/>
            </a:pPr>
            <a:endParaRPr lang="en-US" sz="2400" b="1" dirty="0">
              <a:solidFill>
                <a:schemeClr val="tx1"/>
              </a:solidFill>
            </a:endParaRPr>
          </a:p>
          <a:p>
            <a:pPr marL="460375" indent="-460375">
              <a:lnSpc>
                <a:spcPct val="100000"/>
              </a:lnSpc>
              <a:spcBef>
                <a:spcPts val="0"/>
              </a:spcBef>
              <a:spcAft>
                <a:spcPts val="1200"/>
              </a:spcAft>
              <a:buFont typeface="+mj-lt"/>
              <a:buAutoNum type="arabicPeriod" startAt="4"/>
            </a:pPr>
            <a:endParaRPr lang="en-US" sz="2400" b="1" dirty="0">
              <a:solidFill>
                <a:schemeClr val="tx1"/>
              </a:solidFill>
            </a:endParaRPr>
          </a:p>
          <a:p>
            <a:pPr marL="460375" indent="-460375">
              <a:lnSpc>
                <a:spcPct val="100000"/>
              </a:lnSpc>
              <a:spcBef>
                <a:spcPts val="0"/>
              </a:spcBef>
              <a:spcAft>
                <a:spcPts val="3000"/>
              </a:spcAft>
              <a:buFont typeface="+mj-lt"/>
              <a:buAutoNum type="arabicPeriod" startAt="4"/>
            </a:pPr>
            <a:r>
              <a:rPr lang="en-US" sz="2400" dirty="0">
                <a:solidFill>
                  <a:schemeClr val="tx1"/>
                </a:solidFill>
              </a:rPr>
              <a:t>Copy your file over to the micro:bit USB drive</a:t>
            </a:r>
            <a:endParaRPr lang="en-US" sz="3600" dirty="0">
              <a:solidFill>
                <a:schemeClr val="tx1"/>
              </a:solidFill>
            </a:endParaRPr>
          </a:p>
        </p:txBody>
      </p:sp>
      <p:cxnSp>
        <p:nvCxnSpPr>
          <p:cNvPr id="12" name="Straight Arrow Connector 11">
            <a:extLst>
              <a:ext uri="{FF2B5EF4-FFF2-40B4-BE49-F238E27FC236}">
                <a16:creationId xmlns:a16="http://schemas.microsoft.com/office/drawing/2014/main" id="{0BB22E46-8417-48D6-9950-12A40520A55B}"/>
              </a:ext>
            </a:extLst>
          </p:cNvPr>
          <p:cNvCxnSpPr/>
          <p:nvPr/>
        </p:nvCxnSpPr>
        <p:spPr>
          <a:xfrm>
            <a:off x="7770803" y="6602447"/>
            <a:ext cx="706677" cy="0"/>
          </a:xfrm>
          <a:prstGeom prst="straightConnector1">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AF3A178-6DF5-4A39-9038-76FE6EC0248C}"/>
              </a:ext>
            </a:extLst>
          </p:cNvPr>
          <p:cNvGrpSpPr/>
          <p:nvPr/>
        </p:nvGrpSpPr>
        <p:grpSpPr>
          <a:xfrm>
            <a:off x="9574436" y="1337583"/>
            <a:ext cx="1979374" cy="1808946"/>
            <a:chOff x="8596473" y="2680119"/>
            <a:chExt cx="1979374" cy="1808946"/>
          </a:xfrm>
        </p:grpSpPr>
        <p:pic>
          <p:nvPicPr>
            <p:cNvPr id="14" name="Picture 13">
              <a:extLst>
                <a:ext uri="{FF2B5EF4-FFF2-40B4-BE49-F238E27FC236}">
                  <a16:creationId xmlns:a16="http://schemas.microsoft.com/office/drawing/2014/main" id="{76F23469-6E61-499B-978B-A24374E8D7D0}"/>
                </a:ext>
              </a:extLst>
            </p:cNvPr>
            <p:cNvPicPr>
              <a:picLocks noChangeAspect="1"/>
            </p:cNvPicPr>
            <p:nvPr/>
          </p:nvPicPr>
          <p:blipFill rotWithShape="1">
            <a:blip r:embed="rId3">
              <a:extLst>
                <a:ext uri="{28A0092B-C50C-407E-A947-70E740481C1C}">
                  <a14:useLocalDpi xmlns:a14="http://schemas.microsoft.com/office/drawing/2010/main" val="0"/>
                </a:ext>
              </a:extLst>
            </a:blip>
            <a:srcRect l="14697" r="9173"/>
            <a:stretch/>
          </p:blipFill>
          <p:spPr>
            <a:xfrm rot="10800000">
              <a:off x="8596473" y="2680119"/>
              <a:ext cx="1979374" cy="1808946"/>
            </a:xfrm>
            <a:prstGeom prst="rect">
              <a:avLst/>
            </a:prstGeom>
          </p:spPr>
        </p:pic>
        <p:sp>
          <p:nvSpPr>
            <p:cNvPr id="15" name="Oval 14">
              <a:extLst>
                <a:ext uri="{FF2B5EF4-FFF2-40B4-BE49-F238E27FC236}">
                  <a16:creationId xmlns:a16="http://schemas.microsoft.com/office/drawing/2014/main" id="{D65DF3A6-D721-449C-9C67-D94F25E46FD6}"/>
                </a:ext>
              </a:extLst>
            </p:cNvPr>
            <p:cNvSpPr/>
            <p:nvPr/>
          </p:nvSpPr>
          <p:spPr>
            <a:xfrm>
              <a:off x="9405749" y="3346368"/>
              <a:ext cx="344643" cy="2675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27"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7" name="Picture 16">
            <a:extLst>
              <a:ext uri="{FF2B5EF4-FFF2-40B4-BE49-F238E27FC236}">
                <a16:creationId xmlns:a16="http://schemas.microsoft.com/office/drawing/2014/main" id="{EFB1DF85-3F83-480D-A46E-6BD759D98CC1}"/>
              </a:ext>
            </a:extLst>
          </p:cNvPr>
          <p:cNvPicPr>
            <a:picLocks noChangeAspect="1"/>
          </p:cNvPicPr>
          <p:nvPr/>
        </p:nvPicPr>
        <p:blipFill>
          <a:blip r:embed="rId4"/>
          <a:stretch>
            <a:fillRect/>
          </a:stretch>
        </p:blipFill>
        <p:spPr>
          <a:xfrm>
            <a:off x="8523339" y="4965788"/>
            <a:ext cx="3427457" cy="1764834"/>
          </a:xfrm>
          <a:prstGeom prst="rect">
            <a:avLst/>
          </a:prstGeom>
          <a:ln>
            <a:solidFill>
              <a:schemeClr val="tx1">
                <a:lumMod val="65000"/>
                <a:lumOff val="35000"/>
              </a:schemeClr>
            </a:solidFill>
          </a:ln>
        </p:spPr>
      </p:pic>
      <p:pic>
        <p:nvPicPr>
          <p:cNvPr id="18" name="Picture 17">
            <a:extLst>
              <a:ext uri="{FF2B5EF4-FFF2-40B4-BE49-F238E27FC236}">
                <a16:creationId xmlns:a16="http://schemas.microsoft.com/office/drawing/2014/main" id="{7BEE571E-52FA-4D8F-A47C-8C6FCD05B5B5}"/>
              </a:ext>
            </a:extLst>
          </p:cNvPr>
          <p:cNvPicPr>
            <a:picLocks noChangeAspect="1"/>
          </p:cNvPicPr>
          <p:nvPr/>
        </p:nvPicPr>
        <p:blipFill rotWithShape="1">
          <a:blip r:embed="rId5"/>
          <a:srcRect l="1212" t="11005" r="2614" b="7806"/>
          <a:stretch/>
        </p:blipFill>
        <p:spPr>
          <a:xfrm>
            <a:off x="4266104" y="2628498"/>
            <a:ext cx="2762162" cy="488414"/>
          </a:xfrm>
          <a:prstGeom prst="rect">
            <a:avLst/>
          </a:prstGeom>
        </p:spPr>
      </p:pic>
      <p:grpSp>
        <p:nvGrpSpPr>
          <p:cNvPr id="21" name="Group 20">
            <a:extLst>
              <a:ext uri="{FF2B5EF4-FFF2-40B4-BE49-F238E27FC236}">
                <a16:creationId xmlns:a16="http://schemas.microsoft.com/office/drawing/2014/main" id="{70ABFF8F-32B3-4AE9-A58D-EBB32F453ADF}"/>
              </a:ext>
            </a:extLst>
          </p:cNvPr>
          <p:cNvGrpSpPr/>
          <p:nvPr/>
        </p:nvGrpSpPr>
        <p:grpSpPr>
          <a:xfrm>
            <a:off x="3839128" y="3360411"/>
            <a:ext cx="7358652" cy="610044"/>
            <a:chOff x="3839128" y="3360411"/>
            <a:chExt cx="7358652" cy="610044"/>
          </a:xfrm>
        </p:grpSpPr>
        <p:pic>
          <p:nvPicPr>
            <p:cNvPr id="11" name="Picture 10">
              <a:extLst>
                <a:ext uri="{FF2B5EF4-FFF2-40B4-BE49-F238E27FC236}">
                  <a16:creationId xmlns:a16="http://schemas.microsoft.com/office/drawing/2014/main" id="{46AD864C-3617-4F36-8BD0-36FA8BDDA970}"/>
                </a:ext>
              </a:extLst>
            </p:cNvPr>
            <p:cNvPicPr>
              <a:picLocks noChangeAspect="1"/>
            </p:cNvPicPr>
            <p:nvPr/>
          </p:nvPicPr>
          <p:blipFill>
            <a:blip r:embed="rId6"/>
            <a:stretch>
              <a:fillRect/>
            </a:stretch>
          </p:blipFill>
          <p:spPr>
            <a:xfrm>
              <a:off x="3839128" y="3360411"/>
              <a:ext cx="7358652" cy="610044"/>
            </a:xfrm>
            <a:prstGeom prst="rect">
              <a:avLst/>
            </a:prstGeom>
            <a:ln>
              <a:solidFill>
                <a:schemeClr val="tx1">
                  <a:lumMod val="50000"/>
                  <a:lumOff val="50000"/>
                </a:schemeClr>
              </a:solidFill>
            </a:ln>
          </p:spPr>
        </p:pic>
        <p:sp>
          <p:nvSpPr>
            <p:cNvPr id="5" name="Oval 4">
              <a:extLst>
                <a:ext uri="{FF2B5EF4-FFF2-40B4-BE49-F238E27FC236}">
                  <a16:creationId xmlns:a16="http://schemas.microsoft.com/office/drawing/2014/main" id="{72CF5337-DCC8-41ED-B275-46E0480C4578}"/>
                </a:ext>
              </a:extLst>
            </p:cNvPr>
            <p:cNvSpPr/>
            <p:nvPr/>
          </p:nvSpPr>
          <p:spPr bwMode="auto">
            <a:xfrm>
              <a:off x="8544531" y="3360411"/>
              <a:ext cx="1029905" cy="262822"/>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9BDF66A-2902-49B1-A9AF-564F42DBFA19}"/>
              </a:ext>
            </a:extLst>
          </p:cNvPr>
          <p:cNvGrpSpPr/>
          <p:nvPr/>
        </p:nvGrpSpPr>
        <p:grpSpPr>
          <a:xfrm>
            <a:off x="5398190" y="4246164"/>
            <a:ext cx="3079290" cy="1298956"/>
            <a:chOff x="7373816" y="4424483"/>
            <a:chExt cx="3079290" cy="1298956"/>
          </a:xfrm>
        </p:grpSpPr>
        <p:pic>
          <p:nvPicPr>
            <p:cNvPr id="16" name="Picture 15">
              <a:extLst>
                <a:ext uri="{FF2B5EF4-FFF2-40B4-BE49-F238E27FC236}">
                  <a16:creationId xmlns:a16="http://schemas.microsoft.com/office/drawing/2014/main" id="{D853AB99-F86D-4887-9670-6F9367548C01}"/>
                </a:ext>
              </a:extLst>
            </p:cNvPr>
            <p:cNvPicPr>
              <a:picLocks noChangeAspect="1"/>
            </p:cNvPicPr>
            <p:nvPr/>
          </p:nvPicPr>
          <p:blipFill>
            <a:blip r:embed="rId7"/>
            <a:stretch>
              <a:fillRect/>
            </a:stretch>
          </p:blipFill>
          <p:spPr>
            <a:xfrm>
              <a:off x="7373816" y="4424483"/>
              <a:ext cx="3079290" cy="1298956"/>
            </a:xfrm>
            <a:prstGeom prst="rect">
              <a:avLst/>
            </a:prstGeom>
            <a:ln>
              <a:solidFill>
                <a:schemeClr val="tx1">
                  <a:lumMod val="50000"/>
                  <a:lumOff val="50000"/>
                </a:schemeClr>
              </a:solidFill>
            </a:ln>
          </p:spPr>
        </p:pic>
        <p:sp>
          <p:nvSpPr>
            <p:cNvPr id="19" name="Oval 18">
              <a:extLst>
                <a:ext uri="{FF2B5EF4-FFF2-40B4-BE49-F238E27FC236}">
                  <a16:creationId xmlns:a16="http://schemas.microsoft.com/office/drawing/2014/main" id="{69643EC3-5FA5-4A3D-A2D1-1C0E2F4FA19D}"/>
                </a:ext>
              </a:extLst>
            </p:cNvPr>
            <p:cNvSpPr/>
            <p:nvPr/>
          </p:nvSpPr>
          <p:spPr bwMode="auto">
            <a:xfrm>
              <a:off x="8734146" y="4869198"/>
              <a:ext cx="1029905" cy="262822"/>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132754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D4814-D907-4C2D-89C4-8B22DDB0F5AE}"/>
              </a:ext>
            </a:extLst>
          </p:cNvPr>
          <p:cNvSpPr>
            <a:spLocks noGrp="1"/>
          </p:cNvSpPr>
          <p:nvPr>
            <p:ph type="title"/>
          </p:nvPr>
        </p:nvSpPr>
        <p:spPr>
          <a:xfrm>
            <a:off x="529389" y="232362"/>
            <a:ext cx="11330376" cy="553998"/>
          </a:xfrm>
        </p:spPr>
        <p:txBody>
          <a:bodyPr/>
          <a:lstStyle/>
          <a:p>
            <a:r>
              <a:rPr lang="en-US" dirty="0"/>
              <a:t>Using Inputs</a:t>
            </a:r>
          </a:p>
        </p:txBody>
      </p:sp>
      <p:sp>
        <p:nvSpPr>
          <p:cNvPr id="8" name="TextBox 7">
            <a:extLst>
              <a:ext uri="{FF2B5EF4-FFF2-40B4-BE49-F238E27FC236}">
                <a16:creationId xmlns:a16="http://schemas.microsoft.com/office/drawing/2014/main" id="{CBF26BEE-7A12-4B5F-B294-E45F53DFA6E8}"/>
              </a:ext>
            </a:extLst>
          </p:cNvPr>
          <p:cNvSpPr txBox="1"/>
          <p:nvPr/>
        </p:nvSpPr>
        <p:spPr>
          <a:xfrm>
            <a:off x="203925" y="1468691"/>
            <a:ext cx="4762712" cy="3293209"/>
          </a:xfrm>
          <a:prstGeom prst="rect">
            <a:avLst/>
          </a:prstGeom>
          <a:noFill/>
        </p:spPr>
        <p:txBody>
          <a:bodyPr wrap="square" rtlCol="0">
            <a:spAutoFit/>
          </a:bodyPr>
          <a:lstStyle/>
          <a:p>
            <a:pPr marL="342900" marR="0" lvl="0" indent="-342900" algn="l" defTabSz="932742"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Open the </a:t>
            </a:r>
            <a:r>
              <a:rPr kumimoji="0" lang="en-US" sz="2400" b="1" i="0" u="none" strike="noStrike" kern="1200" cap="none" spc="0" normalizeH="0" baseline="0" noProof="0" dirty="0">
                <a:ln>
                  <a:noFill/>
                </a:ln>
                <a:solidFill>
                  <a:srgbClr val="D65CD6"/>
                </a:solidFill>
                <a:effectLst/>
                <a:uLnTx/>
                <a:uFillTx/>
                <a:latin typeface="Segoe UI" panose="020B0502040204020203" pitchFamily="34" charset="0"/>
                <a:ea typeface="+mn-ea"/>
                <a:cs typeface="Segoe UI" panose="020B0502040204020203" pitchFamily="34" charset="0"/>
              </a:rPr>
              <a:t>Input</a:t>
            </a: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Toolbox drawer</a:t>
            </a:r>
          </a:p>
          <a:p>
            <a:pPr marL="342900" marR="0" lvl="0" indent="-342900" algn="l" defTabSz="932742" rtl="0" eaLnBrk="1" fontAlgn="auto" latinLnBrk="0" hangingPunct="1">
              <a:lnSpc>
                <a:spcPct val="100000"/>
              </a:lnSpc>
              <a:spcBef>
                <a:spcPts val="0"/>
              </a:spcBef>
              <a:spcAft>
                <a:spcPts val="2400"/>
              </a:spcAft>
              <a:buClrTx/>
              <a:buSzTx/>
              <a:buFont typeface="Arial" panose="020B0604020202020204" pitchFamily="34" charset="0"/>
              <a:buChar char="•"/>
              <a:tabLst/>
              <a:defRPr/>
            </a:pPr>
            <a:r>
              <a:rPr lang="en-US" sz="2400" dirty="0">
                <a:solidFill>
                  <a:srgbClr val="505050"/>
                </a:solidFill>
                <a:latin typeface="Segoe UI" panose="020B0502040204020203" pitchFamily="34" charset="0"/>
                <a:cs typeface="Segoe UI" panose="020B0502040204020203" pitchFamily="34" charset="0"/>
              </a:rPr>
              <a:t>Drag three </a:t>
            </a:r>
            <a:r>
              <a:rPr lang="en-US" sz="2400" b="1" dirty="0">
                <a:solidFill>
                  <a:srgbClr val="D65CD6"/>
                </a:solidFill>
                <a:latin typeface="Segoe UI" panose="020B0502040204020203" pitchFamily="34" charset="0"/>
                <a:cs typeface="Segoe UI" panose="020B0502040204020203" pitchFamily="34" charset="0"/>
              </a:rPr>
              <a:t>On Shake </a:t>
            </a:r>
            <a:r>
              <a:rPr lang="en-US" sz="2400" dirty="0">
                <a:solidFill>
                  <a:srgbClr val="505050"/>
                </a:solidFill>
                <a:latin typeface="Segoe UI" panose="020B0502040204020203" pitchFamily="34" charset="0"/>
                <a:cs typeface="Segoe UI" panose="020B0502040204020203" pitchFamily="34" charset="0"/>
              </a:rPr>
              <a:t>blocks onto the Workspace</a:t>
            </a:r>
          </a:p>
          <a:p>
            <a:pPr marL="342900" marR="0" lvl="0" indent="-342900" algn="l" defTabSz="932742"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Using the drop-down menus</a:t>
            </a:r>
            <a:r>
              <a:rPr lang="en-US" sz="2400" dirty="0">
                <a:solidFill>
                  <a:srgbClr val="505050"/>
                </a:solidFill>
                <a:latin typeface="Segoe UI" panose="020B0502040204020203" pitchFamily="34" charset="0"/>
                <a:cs typeface="Segoe UI" panose="020B0502040204020203" pitchFamily="34" charset="0"/>
              </a:rPr>
              <a:t>, change two blocks to </a:t>
            </a:r>
            <a:r>
              <a:rPr lang="en-US" sz="2400" b="1" dirty="0">
                <a:solidFill>
                  <a:srgbClr val="D65CD6"/>
                </a:solidFill>
                <a:latin typeface="Segoe UI" panose="020B0502040204020203" pitchFamily="34" charset="0"/>
                <a:cs typeface="Segoe UI" panose="020B0502040204020203" pitchFamily="34" charset="0"/>
              </a:rPr>
              <a:t>Tilt Left </a:t>
            </a:r>
            <a:r>
              <a:rPr lang="en-US" sz="2400" dirty="0">
                <a:solidFill>
                  <a:srgbClr val="505050"/>
                </a:solidFill>
                <a:latin typeface="Segoe UI" panose="020B0502040204020203" pitchFamily="34" charset="0"/>
                <a:cs typeface="Segoe UI" panose="020B0502040204020203" pitchFamily="34" charset="0"/>
              </a:rPr>
              <a:t>and </a:t>
            </a:r>
            <a:r>
              <a:rPr lang="en-US" sz="2400" b="1" dirty="0">
                <a:solidFill>
                  <a:srgbClr val="D65CD6"/>
                </a:solidFill>
                <a:latin typeface="Segoe UI" panose="020B0502040204020203" pitchFamily="34" charset="0"/>
                <a:cs typeface="Segoe UI" panose="020B0502040204020203" pitchFamily="34" charset="0"/>
              </a:rPr>
              <a:t>Tilt Right</a:t>
            </a:r>
          </a:p>
        </p:txBody>
      </p:sp>
      <p:grpSp>
        <p:nvGrpSpPr>
          <p:cNvPr id="6" name="Group 5">
            <a:extLst>
              <a:ext uri="{FF2B5EF4-FFF2-40B4-BE49-F238E27FC236}">
                <a16:creationId xmlns:a16="http://schemas.microsoft.com/office/drawing/2014/main" id="{3C6C3B1A-D466-4246-B953-6BA25C8EAA41}"/>
              </a:ext>
            </a:extLst>
          </p:cNvPr>
          <p:cNvGrpSpPr/>
          <p:nvPr/>
        </p:nvGrpSpPr>
        <p:grpSpPr>
          <a:xfrm>
            <a:off x="5180282" y="1025929"/>
            <a:ext cx="7011718" cy="4898288"/>
            <a:chOff x="5180282" y="1025929"/>
            <a:chExt cx="7011718" cy="4898288"/>
          </a:xfrm>
        </p:grpSpPr>
        <p:pic>
          <p:nvPicPr>
            <p:cNvPr id="5" name="Picture 4">
              <a:extLst>
                <a:ext uri="{FF2B5EF4-FFF2-40B4-BE49-F238E27FC236}">
                  <a16:creationId xmlns:a16="http://schemas.microsoft.com/office/drawing/2014/main" id="{B9C8AD9B-2BF5-41B5-9699-E600536D10C5}"/>
                </a:ext>
              </a:extLst>
            </p:cNvPr>
            <p:cNvPicPr>
              <a:picLocks noChangeAspect="1"/>
            </p:cNvPicPr>
            <p:nvPr/>
          </p:nvPicPr>
          <p:blipFill>
            <a:blip r:embed="rId3"/>
            <a:stretch>
              <a:fillRect/>
            </a:stretch>
          </p:blipFill>
          <p:spPr>
            <a:xfrm>
              <a:off x="5180282" y="1025929"/>
              <a:ext cx="6679483" cy="4898288"/>
            </a:xfrm>
            <a:prstGeom prst="rect">
              <a:avLst/>
            </a:prstGeom>
          </p:spPr>
        </p:pic>
        <p:pic>
          <p:nvPicPr>
            <p:cNvPr id="10" name="Picture 9">
              <a:extLst>
                <a:ext uri="{FF2B5EF4-FFF2-40B4-BE49-F238E27FC236}">
                  <a16:creationId xmlns:a16="http://schemas.microsoft.com/office/drawing/2014/main" id="{BC3F6B8E-4E62-4205-A608-8E5E290D1AF8}"/>
                </a:ext>
              </a:extLst>
            </p:cNvPr>
            <p:cNvPicPr>
              <a:picLocks noChangeAspect="1"/>
            </p:cNvPicPr>
            <p:nvPr/>
          </p:nvPicPr>
          <p:blipFill rotWithShape="1">
            <a:blip r:embed="rId3"/>
            <a:srcRect l="85448"/>
            <a:stretch/>
          </p:blipFill>
          <p:spPr>
            <a:xfrm>
              <a:off x="11220012" y="1025929"/>
              <a:ext cx="971988" cy="4898288"/>
            </a:xfrm>
            <a:prstGeom prst="rect">
              <a:avLst/>
            </a:prstGeom>
          </p:spPr>
        </p:pic>
        <p:pic>
          <p:nvPicPr>
            <p:cNvPr id="4" name="Picture 3">
              <a:extLst>
                <a:ext uri="{FF2B5EF4-FFF2-40B4-BE49-F238E27FC236}">
                  <a16:creationId xmlns:a16="http://schemas.microsoft.com/office/drawing/2014/main" id="{7A50513C-56A4-4CC7-A36A-50D4D57794E0}"/>
                </a:ext>
              </a:extLst>
            </p:cNvPr>
            <p:cNvPicPr>
              <a:picLocks noChangeAspect="1"/>
            </p:cNvPicPr>
            <p:nvPr/>
          </p:nvPicPr>
          <p:blipFill rotWithShape="1">
            <a:blip r:embed="rId4"/>
            <a:srcRect l="24355" t="36514" r="68226" b="45672"/>
            <a:stretch/>
          </p:blipFill>
          <p:spPr>
            <a:xfrm>
              <a:off x="9468464" y="3624344"/>
              <a:ext cx="2723536" cy="2101857"/>
            </a:xfrm>
            <a:prstGeom prst="rect">
              <a:avLst/>
            </a:prstGeom>
          </p:spPr>
        </p:pic>
      </p:grpSp>
      <p:cxnSp>
        <p:nvCxnSpPr>
          <p:cNvPr id="14" name="Straight Arrow Connector 13">
            <a:extLst>
              <a:ext uri="{FF2B5EF4-FFF2-40B4-BE49-F238E27FC236}">
                <a16:creationId xmlns:a16="http://schemas.microsoft.com/office/drawing/2014/main" id="{85BF92C6-94B2-4DBE-82E9-E6F07B0E3B0B}"/>
              </a:ext>
            </a:extLst>
          </p:cNvPr>
          <p:cNvCxnSpPr>
            <a:cxnSpLocks/>
          </p:cNvCxnSpPr>
          <p:nvPr/>
        </p:nvCxnSpPr>
        <p:spPr>
          <a:xfrm>
            <a:off x="4485372" y="2050182"/>
            <a:ext cx="640231"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6BD961D-8A62-424A-BB79-D4A98F53E47C}"/>
              </a:ext>
            </a:extLst>
          </p:cNvPr>
          <p:cNvSpPr/>
          <p:nvPr/>
        </p:nvSpPr>
        <p:spPr>
          <a:xfrm>
            <a:off x="10543134" y="4494396"/>
            <a:ext cx="756925" cy="2675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27"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48073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1D1CCC6-D40C-4C05-8603-CEF9B9C0B1AC}"/>
              </a:ext>
            </a:extLst>
          </p:cNvPr>
          <p:cNvPicPr>
            <a:picLocks noChangeAspect="1"/>
          </p:cNvPicPr>
          <p:nvPr/>
        </p:nvPicPr>
        <p:blipFill rotWithShape="1">
          <a:blip r:embed="rId3"/>
          <a:srcRect l="85448" b="4717"/>
          <a:stretch/>
        </p:blipFill>
        <p:spPr>
          <a:xfrm>
            <a:off x="9296248" y="2056110"/>
            <a:ext cx="971988" cy="4667250"/>
          </a:xfrm>
          <a:prstGeom prst="rect">
            <a:avLst/>
          </a:prstGeom>
        </p:spPr>
      </p:pic>
      <p:sp>
        <p:nvSpPr>
          <p:cNvPr id="2" name="Title 1"/>
          <p:cNvSpPr>
            <a:spLocks noGrp="1"/>
          </p:cNvSpPr>
          <p:nvPr>
            <p:ph type="title"/>
          </p:nvPr>
        </p:nvSpPr>
        <p:spPr>
          <a:xfrm>
            <a:off x="472760" y="318804"/>
            <a:ext cx="11018520" cy="553998"/>
          </a:xfrm>
        </p:spPr>
        <p:txBody>
          <a:bodyPr/>
          <a:lstStyle/>
          <a:p>
            <a:r>
              <a:rPr lang="en-US" dirty="0"/>
              <a:t>Turn on Lights when you Shake it</a:t>
            </a:r>
          </a:p>
        </p:txBody>
      </p:sp>
      <p:sp>
        <p:nvSpPr>
          <p:cNvPr id="13" name="TextBox 12">
            <a:extLst>
              <a:ext uri="{FF2B5EF4-FFF2-40B4-BE49-F238E27FC236}">
                <a16:creationId xmlns:a16="http://schemas.microsoft.com/office/drawing/2014/main" id="{63D24BF3-D2F6-405B-9C9E-D2DB7344579F}"/>
              </a:ext>
            </a:extLst>
          </p:cNvPr>
          <p:cNvSpPr txBox="1"/>
          <p:nvPr/>
        </p:nvSpPr>
        <p:spPr>
          <a:xfrm>
            <a:off x="361665" y="929694"/>
            <a:ext cx="10636428" cy="1069524"/>
          </a:xfrm>
          <a:prstGeom prst="rect">
            <a:avLst/>
          </a:prstGeom>
          <a:noFill/>
        </p:spPr>
        <p:txBody>
          <a:bodyPr wrap="square" rtlCol="0">
            <a:spAutoFit/>
          </a:bodyPr>
          <a:lstStyle/>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Open the </a:t>
            </a:r>
            <a:r>
              <a:rPr kumimoji="0" lang="en-US" sz="2800" b="1" i="0" u="none" strike="noStrike" kern="1200" cap="none" spc="0" normalizeH="0" baseline="0" noProof="0" dirty="0">
                <a:ln>
                  <a:noFill/>
                </a:ln>
                <a:solidFill>
                  <a:srgbClr val="4C97FF"/>
                </a:solidFill>
                <a:effectLst/>
                <a:uLnTx/>
                <a:uFillTx/>
                <a:latin typeface="Segoe UI" panose="020B0502040204020203" pitchFamily="34" charset="0"/>
                <a:ea typeface="+mn-ea"/>
                <a:cs typeface="Segoe UI" panose="020B0502040204020203" pitchFamily="34" charset="0"/>
              </a:rPr>
              <a:t>Light</a:t>
            </a: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Toolbox drawer</a:t>
            </a:r>
          </a:p>
          <a:p>
            <a:pPr marL="457200" marR="0" lvl="0" indent="-457200" algn="l" defTabSz="932742" rtl="0" eaLnBrk="1" fontAlgn="auto" latinLnBrk="0" hangingPunct="1">
              <a:lnSpc>
                <a:spcPct val="100000"/>
              </a:lnSpc>
              <a:spcBef>
                <a:spcPts val="0"/>
              </a:spcBef>
              <a:spcAft>
                <a:spcPts val="45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Drag a </a:t>
            </a:r>
            <a:r>
              <a:rPr lang="en-US" sz="2800" b="1" dirty="0">
                <a:solidFill>
                  <a:srgbClr val="4C97FF"/>
                </a:solidFill>
                <a:latin typeface="Segoe UI" panose="020B0502040204020203" pitchFamily="34" charset="0"/>
                <a:cs typeface="Segoe UI" panose="020B0502040204020203" pitchFamily="34" charset="0"/>
              </a:rPr>
              <a:t>Set All Pixels </a:t>
            </a: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block under the </a:t>
            </a:r>
            <a:r>
              <a:rPr kumimoji="0" lang="en-US" sz="2800" b="1" i="0" u="none" strike="noStrike" kern="1200" cap="none" spc="0" normalizeH="0" baseline="0" noProof="0" dirty="0">
                <a:ln>
                  <a:noFill/>
                </a:ln>
                <a:solidFill>
                  <a:srgbClr val="D65CD6"/>
                </a:solidFill>
                <a:effectLst/>
                <a:uLnTx/>
                <a:uFillTx/>
                <a:latin typeface="Segoe UI" panose="020B0502040204020203" pitchFamily="34" charset="0"/>
                <a:ea typeface="+mn-ea"/>
                <a:cs typeface="Segoe UI" panose="020B0502040204020203" pitchFamily="34" charset="0"/>
              </a:rPr>
              <a:t>On Shake</a:t>
            </a:r>
            <a:r>
              <a:rPr kumimoji="0" lang="en-US" sz="2800" b="0" i="0" u="none" strike="noStrike" kern="1200" cap="none" spc="0" normalizeH="0" baseline="0" noProof="0" dirty="0">
                <a:ln>
                  <a:noFill/>
                </a:ln>
                <a:solidFill>
                  <a:srgbClr val="D65CD6"/>
                </a:solidFill>
                <a:effectLst/>
                <a:uLnTx/>
                <a:uFillTx/>
                <a:latin typeface="Segoe UI" panose="020B0502040204020203" pitchFamily="34" charset="0"/>
                <a:ea typeface="+mn-ea"/>
                <a:cs typeface="Segoe UI" panose="020B0502040204020203" pitchFamily="34" charset="0"/>
              </a:rPr>
              <a:t> </a:t>
            </a: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block</a:t>
            </a:r>
          </a:p>
        </p:txBody>
      </p:sp>
      <p:cxnSp>
        <p:nvCxnSpPr>
          <p:cNvPr id="11" name="Straight Arrow Connector 10">
            <a:extLst>
              <a:ext uri="{FF2B5EF4-FFF2-40B4-BE49-F238E27FC236}">
                <a16:creationId xmlns:a16="http://schemas.microsoft.com/office/drawing/2014/main" id="{FEF18F96-954D-483A-B7A5-B2A023C11F4B}"/>
              </a:ext>
            </a:extLst>
          </p:cNvPr>
          <p:cNvCxnSpPr>
            <a:cxnSpLocks/>
          </p:cNvCxnSpPr>
          <p:nvPr/>
        </p:nvCxnSpPr>
        <p:spPr>
          <a:xfrm>
            <a:off x="1237563" y="2772076"/>
            <a:ext cx="640231"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6B3FE0D-FB3A-40E2-A093-87617CB59668}"/>
              </a:ext>
            </a:extLst>
          </p:cNvPr>
          <p:cNvPicPr>
            <a:picLocks noChangeAspect="1"/>
          </p:cNvPicPr>
          <p:nvPr/>
        </p:nvPicPr>
        <p:blipFill>
          <a:blip r:embed="rId4"/>
          <a:stretch>
            <a:fillRect/>
          </a:stretch>
        </p:blipFill>
        <p:spPr>
          <a:xfrm>
            <a:off x="1981349" y="2056110"/>
            <a:ext cx="7343775" cy="4667250"/>
          </a:xfrm>
          <a:prstGeom prst="rect">
            <a:avLst/>
          </a:prstGeom>
        </p:spPr>
      </p:pic>
      <p:sp>
        <p:nvSpPr>
          <p:cNvPr id="10" name="TextBox 9">
            <a:extLst>
              <a:ext uri="{FF2B5EF4-FFF2-40B4-BE49-F238E27FC236}">
                <a16:creationId xmlns:a16="http://schemas.microsoft.com/office/drawing/2014/main" id="{2DEE747E-207C-4DB4-B414-652A6DAE2F44}"/>
              </a:ext>
            </a:extLst>
          </p:cNvPr>
          <p:cNvSpPr txBox="1"/>
          <p:nvPr/>
        </p:nvSpPr>
        <p:spPr>
          <a:xfrm>
            <a:off x="9528686" y="3602866"/>
            <a:ext cx="1479099" cy="408623"/>
          </a:xfrm>
          <a:prstGeom prst="wedgeRoundRectCallout">
            <a:avLst>
              <a:gd name="adj1" fmla="val -51592"/>
              <a:gd name="adj2" fmla="val 161231"/>
              <a:gd name="adj3" fmla="val 16667"/>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32742" rtl="0" eaLnBrk="1" fontAlgn="auto" latinLnBrk="0" hangingPunct="1">
              <a:lnSpc>
                <a:spcPct val="10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Pick a color</a:t>
            </a:r>
          </a:p>
        </p:txBody>
      </p:sp>
      <p:pic>
        <p:nvPicPr>
          <p:cNvPr id="5" name="Picture 4">
            <a:extLst>
              <a:ext uri="{FF2B5EF4-FFF2-40B4-BE49-F238E27FC236}">
                <a16:creationId xmlns:a16="http://schemas.microsoft.com/office/drawing/2014/main" id="{84DCAE1C-3DD1-42C6-8712-A6F0CFF4BEF6}"/>
              </a:ext>
            </a:extLst>
          </p:cNvPr>
          <p:cNvPicPr>
            <a:picLocks noChangeAspect="1"/>
          </p:cNvPicPr>
          <p:nvPr/>
        </p:nvPicPr>
        <p:blipFill>
          <a:blip r:embed="rId5"/>
          <a:stretch>
            <a:fillRect/>
          </a:stretch>
        </p:blipFill>
        <p:spPr>
          <a:xfrm>
            <a:off x="8261258" y="4444487"/>
            <a:ext cx="1771897" cy="1857634"/>
          </a:xfrm>
          <a:prstGeom prst="rect">
            <a:avLst/>
          </a:prstGeom>
        </p:spPr>
      </p:pic>
    </p:spTree>
    <p:extLst>
      <p:ext uri="{BB962C8B-B14F-4D97-AF65-F5344CB8AC3E}">
        <p14:creationId xmlns:p14="http://schemas.microsoft.com/office/powerpoint/2010/main" val="41229183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A5C1-90C4-4213-B26B-50FAF6D72885}"/>
              </a:ext>
            </a:extLst>
          </p:cNvPr>
          <p:cNvPicPr>
            <a:picLocks noChangeAspect="1"/>
          </p:cNvPicPr>
          <p:nvPr/>
        </p:nvPicPr>
        <p:blipFill>
          <a:blip r:embed="rId3"/>
          <a:stretch>
            <a:fillRect/>
          </a:stretch>
        </p:blipFill>
        <p:spPr>
          <a:xfrm>
            <a:off x="4357205" y="930791"/>
            <a:ext cx="6865852" cy="5764646"/>
          </a:xfrm>
          <a:prstGeom prst="rect">
            <a:avLst/>
          </a:prstGeom>
        </p:spPr>
      </p:pic>
      <p:sp>
        <p:nvSpPr>
          <p:cNvPr id="2" name="Title 1"/>
          <p:cNvSpPr>
            <a:spLocks noGrp="1"/>
          </p:cNvSpPr>
          <p:nvPr>
            <p:ph type="title"/>
          </p:nvPr>
        </p:nvSpPr>
        <p:spPr>
          <a:xfrm>
            <a:off x="380916" y="212629"/>
            <a:ext cx="11018520" cy="553998"/>
          </a:xfrm>
        </p:spPr>
        <p:txBody>
          <a:bodyPr/>
          <a:lstStyle/>
          <a:p>
            <a:r>
              <a:rPr lang="en-US" dirty="0"/>
              <a:t>Turn on Lights when you Tilt it</a:t>
            </a:r>
          </a:p>
        </p:txBody>
      </p:sp>
      <p:sp>
        <p:nvSpPr>
          <p:cNvPr id="13" name="TextBox 12">
            <a:extLst>
              <a:ext uri="{FF2B5EF4-FFF2-40B4-BE49-F238E27FC236}">
                <a16:creationId xmlns:a16="http://schemas.microsoft.com/office/drawing/2014/main" id="{63D24BF3-D2F6-405B-9C9E-D2DB7344579F}"/>
              </a:ext>
            </a:extLst>
          </p:cNvPr>
          <p:cNvSpPr txBox="1"/>
          <p:nvPr/>
        </p:nvSpPr>
        <p:spPr>
          <a:xfrm>
            <a:off x="380916" y="1269663"/>
            <a:ext cx="3546191" cy="2246769"/>
          </a:xfrm>
          <a:prstGeom prst="rect">
            <a:avLst/>
          </a:prstGeom>
          <a:noFill/>
        </p:spPr>
        <p:txBody>
          <a:bodyPr wrap="square" rtlCol="0">
            <a:spAutoFit/>
          </a:bodyPr>
          <a:lstStyle/>
          <a:p>
            <a:pPr marL="457200" marR="0" lvl="0" indent="-457200" algn="l" defTabSz="932742"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Open the </a:t>
            </a:r>
            <a:r>
              <a:rPr kumimoji="0" lang="en-US" sz="2400" b="1" i="0" u="none" strike="noStrike" kern="1200" cap="none" spc="0" normalizeH="0" baseline="0" noProof="0" dirty="0">
                <a:ln>
                  <a:noFill/>
                </a:ln>
                <a:solidFill>
                  <a:srgbClr val="4C97FF"/>
                </a:solidFill>
                <a:effectLst/>
                <a:uLnTx/>
                <a:uFillTx/>
                <a:latin typeface="Segoe UI" panose="020B0502040204020203" pitchFamily="34" charset="0"/>
                <a:ea typeface="+mn-ea"/>
                <a:cs typeface="Segoe UI" panose="020B0502040204020203" pitchFamily="34" charset="0"/>
              </a:rPr>
              <a:t>Light</a:t>
            </a: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Toolbox drawer</a:t>
            </a:r>
          </a:p>
          <a:p>
            <a:pPr marL="457200" marR="0" lvl="0" indent="-457200" algn="l" defTabSz="932742"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Drag </a:t>
            </a:r>
            <a:r>
              <a:rPr lang="en-US" sz="2400" dirty="0">
                <a:solidFill>
                  <a:srgbClr val="505050"/>
                </a:solidFill>
                <a:latin typeface="Segoe UI" panose="020B0502040204020203" pitchFamily="34" charset="0"/>
                <a:cs typeface="Segoe UI" panose="020B0502040204020203" pitchFamily="34" charset="0"/>
              </a:rPr>
              <a:t>two</a:t>
            </a: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r>
              <a:rPr lang="en-US" sz="2400" b="1" dirty="0">
                <a:solidFill>
                  <a:srgbClr val="4C97FF"/>
                </a:solidFill>
                <a:latin typeface="Segoe UI" panose="020B0502040204020203" pitchFamily="34" charset="0"/>
                <a:cs typeface="Segoe UI" panose="020B0502040204020203" pitchFamily="34" charset="0"/>
              </a:rPr>
              <a:t>Show Ring </a:t>
            </a: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blocks under each of the </a:t>
            </a:r>
            <a:r>
              <a:rPr kumimoji="0" lang="en-US" sz="2400" b="1" i="0" u="none" strike="noStrike" kern="1200" cap="none" spc="0" normalizeH="0" baseline="0" noProof="0" dirty="0">
                <a:ln>
                  <a:noFill/>
                </a:ln>
                <a:solidFill>
                  <a:srgbClr val="D65CD6"/>
                </a:solidFill>
                <a:effectLst/>
                <a:uLnTx/>
                <a:uFillTx/>
                <a:latin typeface="Segoe UI" panose="020B0502040204020203" pitchFamily="34" charset="0"/>
                <a:ea typeface="+mn-ea"/>
                <a:cs typeface="Segoe UI" panose="020B0502040204020203" pitchFamily="34" charset="0"/>
              </a:rPr>
              <a:t>On Tilt</a:t>
            </a:r>
            <a:r>
              <a:rPr kumimoji="0" lang="en-US" sz="2400" b="0" i="0" u="none" strike="noStrike" kern="1200" cap="none" spc="0" normalizeH="0" baseline="0" noProof="0" dirty="0">
                <a:ln>
                  <a:noFill/>
                </a:ln>
                <a:solidFill>
                  <a:srgbClr val="D65CD6"/>
                </a:solidFill>
                <a:effectLst/>
                <a:uLnTx/>
                <a:uFillTx/>
                <a:latin typeface="Segoe UI" panose="020B0502040204020203" pitchFamily="34" charset="0"/>
                <a:ea typeface="+mn-ea"/>
                <a:cs typeface="Segoe UI" panose="020B0502040204020203" pitchFamily="34" charset="0"/>
              </a:rPr>
              <a:t> </a:t>
            </a: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blocks</a:t>
            </a:r>
          </a:p>
        </p:txBody>
      </p:sp>
      <p:cxnSp>
        <p:nvCxnSpPr>
          <p:cNvPr id="11" name="Straight Arrow Connector 10">
            <a:extLst>
              <a:ext uri="{FF2B5EF4-FFF2-40B4-BE49-F238E27FC236}">
                <a16:creationId xmlns:a16="http://schemas.microsoft.com/office/drawing/2014/main" id="{FEF18F96-954D-483A-B7A5-B2A023C11F4B}"/>
              </a:ext>
            </a:extLst>
          </p:cNvPr>
          <p:cNvCxnSpPr>
            <a:cxnSpLocks/>
          </p:cNvCxnSpPr>
          <p:nvPr/>
        </p:nvCxnSpPr>
        <p:spPr>
          <a:xfrm>
            <a:off x="3643879" y="1597794"/>
            <a:ext cx="640231"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DEE747E-207C-4DB4-B414-652A6DAE2F44}"/>
              </a:ext>
            </a:extLst>
          </p:cNvPr>
          <p:cNvSpPr txBox="1"/>
          <p:nvPr/>
        </p:nvSpPr>
        <p:spPr>
          <a:xfrm>
            <a:off x="6397734" y="4599186"/>
            <a:ext cx="2476757" cy="1328023"/>
          </a:xfrm>
          <a:prstGeom prst="wedgeRoundRectCallout">
            <a:avLst>
              <a:gd name="adj1" fmla="val 91580"/>
              <a:gd name="adj2" fmla="val 6409"/>
              <a:gd name="adj3" fmla="val 16667"/>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32742" rtl="0" eaLnBrk="1" fontAlgn="auto" latinLnBrk="0" hangingPunct="1">
              <a:lnSpc>
                <a:spcPct val="10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Click on the color picker wheel to select a color for the right and left side </a:t>
            </a:r>
          </a:p>
        </p:txBody>
      </p:sp>
      <p:sp>
        <p:nvSpPr>
          <p:cNvPr id="9" name="TextBox 8">
            <a:extLst>
              <a:ext uri="{FF2B5EF4-FFF2-40B4-BE49-F238E27FC236}">
                <a16:creationId xmlns:a16="http://schemas.microsoft.com/office/drawing/2014/main" id="{62633CE8-D6BA-4CDF-A311-B0288E754456}"/>
              </a:ext>
            </a:extLst>
          </p:cNvPr>
          <p:cNvSpPr txBox="1"/>
          <p:nvPr/>
        </p:nvSpPr>
        <p:spPr>
          <a:xfrm>
            <a:off x="10842201" y="766627"/>
            <a:ext cx="1255471" cy="715089"/>
          </a:xfrm>
          <a:prstGeom prst="wedgeRoundRectCallout">
            <a:avLst>
              <a:gd name="adj1" fmla="val -78436"/>
              <a:gd name="adj2" fmla="val 133608"/>
              <a:gd name="adj3" fmla="val 16667"/>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32742" rtl="0" eaLnBrk="1" fontAlgn="auto" latinLnBrk="0" hangingPunct="1">
              <a:lnSpc>
                <a:spcPct val="10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Grey = Lights off</a:t>
            </a:r>
          </a:p>
        </p:txBody>
      </p:sp>
    </p:spTree>
    <p:extLst>
      <p:ext uri="{BB962C8B-B14F-4D97-AF65-F5344CB8AC3E}">
        <p14:creationId xmlns:p14="http://schemas.microsoft.com/office/powerpoint/2010/main" val="2371303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16" y="212629"/>
            <a:ext cx="11018520" cy="553998"/>
          </a:xfrm>
        </p:spPr>
        <p:txBody>
          <a:bodyPr/>
          <a:lstStyle/>
          <a:p>
            <a:r>
              <a:rPr lang="en-US" dirty="0"/>
              <a:t>Laser Tag with Infrared</a:t>
            </a:r>
          </a:p>
        </p:txBody>
      </p:sp>
      <p:sp>
        <p:nvSpPr>
          <p:cNvPr id="13" name="TextBox 12">
            <a:extLst>
              <a:ext uri="{FF2B5EF4-FFF2-40B4-BE49-F238E27FC236}">
                <a16:creationId xmlns:a16="http://schemas.microsoft.com/office/drawing/2014/main" id="{63D24BF3-D2F6-405B-9C9E-D2DB7344579F}"/>
              </a:ext>
            </a:extLst>
          </p:cNvPr>
          <p:cNvSpPr txBox="1"/>
          <p:nvPr/>
        </p:nvSpPr>
        <p:spPr>
          <a:xfrm>
            <a:off x="354843" y="885435"/>
            <a:ext cx="8157027" cy="2169825"/>
          </a:xfrm>
          <a:prstGeom prst="rect">
            <a:avLst/>
          </a:prstGeom>
          <a:noFill/>
        </p:spPr>
        <p:txBody>
          <a:bodyPr wrap="square" rtlCol="0">
            <a:spAutoFit/>
          </a:bodyPr>
          <a:lstStyle/>
          <a:p>
            <a:pPr marL="342900" lvl="0" indent="-342900" defTabSz="932742">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Open the </a:t>
            </a:r>
            <a:r>
              <a:rPr lang="en-US" sz="2400" b="1" dirty="0">
                <a:solidFill>
                  <a:srgbClr val="D65CD6"/>
                </a:solidFill>
                <a:latin typeface="Segoe UI" panose="020B0502040204020203" pitchFamily="34" charset="0"/>
                <a:cs typeface="Segoe UI" panose="020B0502040204020203" pitchFamily="34" charset="0"/>
              </a:rPr>
              <a:t>Input</a:t>
            </a:r>
            <a:r>
              <a:rPr lang="en-US" sz="2400" dirty="0">
                <a:solidFill>
                  <a:srgbClr val="505050"/>
                </a:solidFill>
                <a:latin typeface="Segoe UI" panose="020B0502040204020203" pitchFamily="34" charset="0"/>
                <a:cs typeface="Segoe UI" panose="020B0502040204020203" pitchFamily="34" charset="0"/>
              </a:rPr>
              <a:t> Toolbox drawer</a:t>
            </a:r>
          </a:p>
          <a:p>
            <a:pPr marL="342900" lvl="0" indent="-342900" defTabSz="932742">
              <a:spcBef>
                <a:spcPts val="6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Drag an </a:t>
            </a:r>
            <a:r>
              <a:rPr lang="en-US" sz="2400" b="1" dirty="0">
                <a:solidFill>
                  <a:srgbClr val="D65CD6"/>
                </a:solidFill>
                <a:latin typeface="Segoe UI" panose="020B0502040204020203" pitchFamily="34" charset="0"/>
                <a:cs typeface="Segoe UI" panose="020B0502040204020203" pitchFamily="34" charset="0"/>
              </a:rPr>
              <a:t>On Button Pressed </a:t>
            </a:r>
            <a:r>
              <a:rPr lang="en-US" sz="2400" dirty="0">
                <a:solidFill>
                  <a:srgbClr val="505050"/>
                </a:solidFill>
                <a:latin typeface="Segoe UI" panose="020B0502040204020203" pitchFamily="34" charset="0"/>
                <a:cs typeface="Segoe UI" panose="020B0502040204020203" pitchFamily="34" charset="0"/>
              </a:rPr>
              <a:t>block onto the Workspace</a:t>
            </a:r>
          </a:p>
          <a:p>
            <a:pPr marL="342900" lvl="0" indent="-342900" defTabSz="932742">
              <a:spcBef>
                <a:spcPts val="6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Open the </a:t>
            </a:r>
            <a:r>
              <a:rPr lang="en-US" sz="2400" b="1" dirty="0">
                <a:solidFill>
                  <a:srgbClr val="E3008C"/>
                </a:solidFill>
                <a:latin typeface="Segoe UI" panose="020B0502040204020203" pitchFamily="34" charset="0"/>
                <a:cs typeface="Segoe UI" panose="020B0502040204020203" pitchFamily="34" charset="0"/>
              </a:rPr>
              <a:t>Network</a:t>
            </a:r>
            <a:r>
              <a:rPr lang="en-US" sz="2400" dirty="0">
                <a:solidFill>
                  <a:srgbClr val="505050"/>
                </a:solidFill>
                <a:latin typeface="Segoe UI" panose="020B0502040204020203" pitchFamily="34" charset="0"/>
                <a:cs typeface="Segoe UI" panose="020B0502040204020203" pitchFamily="34" charset="0"/>
              </a:rPr>
              <a:t> Toolbox drawer</a:t>
            </a:r>
          </a:p>
          <a:p>
            <a:pPr marL="342900" lvl="0" indent="-342900" defTabSz="932742">
              <a:spcBef>
                <a:spcPts val="6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Drag an </a:t>
            </a:r>
            <a:r>
              <a:rPr lang="en-US" sz="2400" b="1" dirty="0">
                <a:solidFill>
                  <a:srgbClr val="E3008C"/>
                </a:solidFill>
                <a:latin typeface="Segoe UI" panose="020B0502040204020203" pitchFamily="34" charset="0"/>
                <a:cs typeface="Segoe UI" panose="020B0502040204020203" pitchFamily="34" charset="0"/>
              </a:rPr>
              <a:t>Infrared Send Number </a:t>
            </a:r>
            <a:r>
              <a:rPr lang="en-US" sz="2400" dirty="0">
                <a:solidFill>
                  <a:srgbClr val="505050"/>
                </a:solidFill>
                <a:latin typeface="Segoe UI" panose="020B0502040204020203" pitchFamily="34" charset="0"/>
                <a:cs typeface="Segoe UI" panose="020B0502040204020203" pitchFamily="34" charset="0"/>
              </a:rPr>
              <a:t>block into the </a:t>
            </a:r>
          </a:p>
          <a:p>
            <a:pPr marL="339725" lvl="0" defTabSz="932742">
              <a:defRPr/>
            </a:pPr>
            <a:r>
              <a:rPr lang="en-US" sz="2400" dirty="0">
                <a:solidFill>
                  <a:srgbClr val="D65CD6"/>
                </a:solidFill>
                <a:latin typeface="Segoe UI" panose="020B0502040204020203" pitchFamily="34" charset="0"/>
                <a:cs typeface="Segoe UI" panose="020B0502040204020203" pitchFamily="34" charset="0"/>
              </a:rPr>
              <a:t>On Button Pressed </a:t>
            </a:r>
            <a:r>
              <a:rPr lang="en-US" sz="2400" dirty="0">
                <a:solidFill>
                  <a:srgbClr val="505050"/>
                </a:solidFill>
                <a:latin typeface="Segoe UI" panose="020B0502040204020203" pitchFamily="34" charset="0"/>
                <a:cs typeface="Segoe UI" panose="020B0502040204020203" pitchFamily="34" charset="0"/>
              </a:rPr>
              <a:t>block</a:t>
            </a:r>
          </a:p>
        </p:txBody>
      </p:sp>
      <p:pic>
        <p:nvPicPr>
          <p:cNvPr id="8" name="Content Placeholder 7">
            <a:extLst>
              <a:ext uri="{FF2B5EF4-FFF2-40B4-BE49-F238E27FC236}">
                <a16:creationId xmlns:a16="http://schemas.microsoft.com/office/drawing/2014/main" id="{07FF3EF3-2A5E-4497-934B-DDF140006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5072" y="93821"/>
            <a:ext cx="3422611" cy="3422611"/>
          </a:xfrm>
          <a:prstGeom prst="rect">
            <a:avLst/>
          </a:prstGeom>
        </p:spPr>
      </p:pic>
      <p:sp>
        <p:nvSpPr>
          <p:cNvPr id="3" name="Rectangle 2">
            <a:extLst>
              <a:ext uri="{FF2B5EF4-FFF2-40B4-BE49-F238E27FC236}">
                <a16:creationId xmlns:a16="http://schemas.microsoft.com/office/drawing/2014/main" id="{08BF98B3-5BE6-4D36-8A32-AC1A94BC0DB1}"/>
              </a:ext>
            </a:extLst>
          </p:cNvPr>
          <p:cNvSpPr/>
          <p:nvPr/>
        </p:nvSpPr>
        <p:spPr bwMode="auto">
          <a:xfrm>
            <a:off x="9923646" y="1396428"/>
            <a:ext cx="298384" cy="62487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5E163AA5-5A95-4A6B-A750-7B1EAE80E914}"/>
              </a:ext>
            </a:extLst>
          </p:cNvPr>
          <p:cNvSpPr/>
          <p:nvPr/>
        </p:nvSpPr>
        <p:spPr bwMode="auto">
          <a:xfrm>
            <a:off x="10528434" y="1396427"/>
            <a:ext cx="298384" cy="62487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06A2D388-EB24-44FE-A2D9-C6417EEDA4AF}"/>
              </a:ext>
            </a:extLst>
          </p:cNvPr>
          <p:cNvPicPr>
            <a:picLocks noChangeAspect="1"/>
          </p:cNvPicPr>
          <p:nvPr/>
        </p:nvPicPr>
        <p:blipFill>
          <a:blip r:embed="rId4"/>
          <a:stretch>
            <a:fillRect/>
          </a:stretch>
        </p:blipFill>
        <p:spPr>
          <a:xfrm>
            <a:off x="898706" y="3174068"/>
            <a:ext cx="7613164" cy="3551297"/>
          </a:xfrm>
          <a:prstGeom prst="rect">
            <a:avLst/>
          </a:prstGeom>
        </p:spPr>
      </p:pic>
      <p:cxnSp>
        <p:nvCxnSpPr>
          <p:cNvPr id="11" name="Straight Arrow Connector 10">
            <a:extLst>
              <a:ext uri="{FF2B5EF4-FFF2-40B4-BE49-F238E27FC236}">
                <a16:creationId xmlns:a16="http://schemas.microsoft.com/office/drawing/2014/main" id="{86B4E3DD-99C7-4516-8E43-457A7D0B8F0C}"/>
              </a:ext>
            </a:extLst>
          </p:cNvPr>
          <p:cNvCxnSpPr>
            <a:cxnSpLocks/>
          </p:cNvCxnSpPr>
          <p:nvPr/>
        </p:nvCxnSpPr>
        <p:spPr>
          <a:xfrm>
            <a:off x="177665" y="5531841"/>
            <a:ext cx="640231"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524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16" y="212629"/>
            <a:ext cx="11018520" cy="553998"/>
          </a:xfrm>
        </p:spPr>
        <p:txBody>
          <a:bodyPr/>
          <a:lstStyle/>
          <a:p>
            <a:r>
              <a:rPr lang="en-US" dirty="0"/>
              <a:t>Add Music</a:t>
            </a:r>
          </a:p>
        </p:txBody>
      </p:sp>
      <p:sp>
        <p:nvSpPr>
          <p:cNvPr id="13" name="TextBox 12">
            <a:extLst>
              <a:ext uri="{FF2B5EF4-FFF2-40B4-BE49-F238E27FC236}">
                <a16:creationId xmlns:a16="http://schemas.microsoft.com/office/drawing/2014/main" id="{63D24BF3-D2F6-405B-9C9E-D2DB7344579F}"/>
              </a:ext>
            </a:extLst>
          </p:cNvPr>
          <p:cNvSpPr txBox="1"/>
          <p:nvPr/>
        </p:nvSpPr>
        <p:spPr>
          <a:xfrm>
            <a:off x="354843" y="885435"/>
            <a:ext cx="11479194" cy="1354217"/>
          </a:xfrm>
          <a:prstGeom prst="rect">
            <a:avLst/>
          </a:prstGeom>
          <a:noFill/>
        </p:spPr>
        <p:txBody>
          <a:bodyPr wrap="square" rtlCol="0">
            <a:spAutoFit/>
          </a:bodyPr>
          <a:lstStyle/>
          <a:p>
            <a:pPr marL="342900" lvl="0" indent="-342900" defTabSz="932742">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Open the </a:t>
            </a:r>
            <a:r>
              <a:rPr lang="en-US" sz="2400" b="1" dirty="0">
                <a:solidFill>
                  <a:srgbClr val="F55D3E"/>
                </a:solidFill>
                <a:latin typeface="Segoe UI" panose="020B0502040204020203" pitchFamily="34" charset="0"/>
                <a:cs typeface="Segoe UI" panose="020B0502040204020203" pitchFamily="34" charset="0"/>
              </a:rPr>
              <a:t>Music</a:t>
            </a:r>
            <a:r>
              <a:rPr lang="en-US" sz="2400" dirty="0">
                <a:solidFill>
                  <a:srgbClr val="505050"/>
                </a:solidFill>
                <a:latin typeface="Segoe UI" panose="020B0502040204020203" pitchFamily="34" charset="0"/>
                <a:cs typeface="Segoe UI" panose="020B0502040204020203" pitchFamily="34" charset="0"/>
              </a:rPr>
              <a:t> Toolbox drawer</a:t>
            </a:r>
          </a:p>
          <a:p>
            <a:pPr marL="342900" lvl="0" indent="-342900" defTabSz="932742">
              <a:spcBef>
                <a:spcPts val="6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Drag a </a:t>
            </a:r>
            <a:r>
              <a:rPr lang="en-US" sz="2400" b="1" dirty="0">
                <a:solidFill>
                  <a:srgbClr val="F55D3E"/>
                </a:solidFill>
                <a:latin typeface="Segoe UI" panose="020B0502040204020203" pitchFamily="34" charset="0"/>
                <a:cs typeface="Segoe UI" panose="020B0502040204020203" pitchFamily="34" charset="0"/>
              </a:rPr>
              <a:t>Play Sound </a:t>
            </a:r>
            <a:r>
              <a:rPr lang="en-US" sz="2400" dirty="0">
                <a:solidFill>
                  <a:srgbClr val="505050"/>
                </a:solidFill>
                <a:latin typeface="Segoe UI" panose="020B0502040204020203" pitchFamily="34" charset="0"/>
                <a:cs typeface="Segoe UI" panose="020B0502040204020203" pitchFamily="34" charset="0"/>
              </a:rPr>
              <a:t>block after the </a:t>
            </a:r>
            <a:r>
              <a:rPr lang="en-US" sz="2400" b="1" dirty="0">
                <a:solidFill>
                  <a:srgbClr val="E3008C"/>
                </a:solidFill>
                <a:latin typeface="Segoe UI" panose="020B0502040204020203" pitchFamily="34" charset="0"/>
                <a:cs typeface="Segoe UI" panose="020B0502040204020203" pitchFamily="34" charset="0"/>
              </a:rPr>
              <a:t>Infrared Send Number </a:t>
            </a:r>
            <a:r>
              <a:rPr lang="en-US" sz="2400" dirty="0">
                <a:solidFill>
                  <a:srgbClr val="505050"/>
                </a:solidFill>
                <a:latin typeface="Segoe UI" panose="020B0502040204020203" pitchFamily="34" charset="0"/>
                <a:cs typeface="Segoe UI" panose="020B0502040204020203" pitchFamily="34" charset="0"/>
              </a:rPr>
              <a:t>block </a:t>
            </a:r>
          </a:p>
          <a:p>
            <a:pPr marL="342900" lvl="0" indent="-342900" defTabSz="932742">
              <a:spcBef>
                <a:spcPts val="6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Pick a sound to play</a:t>
            </a:r>
          </a:p>
        </p:txBody>
      </p:sp>
      <p:cxnSp>
        <p:nvCxnSpPr>
          <p:cNvPr id="11" name="Straight Arrow Connector 10">
            <a:extLst>
              <a:ext uri="{FF2B5EF4-FFF2-40B4-BE49-F238E27FC236}">
                <a16:creationId xmlns:a16="http://schemas.microsoft.com/office/drawing/2014/main" id="{86B4E3DD-99C7-4516-8E43-457A7D0B8F0C}"/>
              </a:ext>
            </a:extLst>
          </p:cNvPr>
          <p:cNvCxnSpPr>
            <a:cxnSpLocks/>
          </p:cNvCxnSpPr>
          <p:nvPr/>
        </p:nvCxnSpPr>
        <p:spPr>
          <a:xfrm>
            <a:off x="1584884" y="3701801"/>
            <a:ext cx="640231"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4F01E42-69F7-4BE3-A52A-5C254C00D1A0}"/>
              </a:ext>
            </a:extLst>
          </p:cNvPr>
          <p:cNvPicPr>
            <a:picLocks noChangeAspect="1"/>
          </p:cNvPicPr>
          <p:nvPr/>
        </p:nvPicPr>
        <p:blipFill>
          <a:blip r:embed="rId3"/>
          <a:stretch>
            <a:fillRect/>
          </a:stretch>
        </p:blipFill>
        <p:spPr>
          <a:xfrm>
            <a:off x="2301240" y="2340063"/>
            <a:ext cx="7955280" cy="4305308"/>
          </a:xfrm>
          <a:prstGeom prst="rect">
            <a:avLst/>
          </a:prstGeom>
        </p:spPr>
      </p:pic>
      <p:pic>
        <p:nvPicPr>
          <p:cNvPr id="4" name="Picture 3">
            <a:extLst>
              <a:ext uri="{FF2B5EF4-FFF2-40B4-BE49-F238E27FC236}">
                <a16:creationId xmlns:a16="http://schemas.microsoft.com/office/drawing/2014/main" id="{474D28CB-02D5-471B-81B3-0AD700DD39FD}"/>
              </a:ext>
            </a:extLst>
          </p:cNvPr>
          <p:cNvPicPr>
            <a:picLocks noChangeAspect="1"/>
          </p:cNvPicPr>
          <p:nvPr/>
        </p:nvPicPr>
        <p:blipFill>
          <a:blip r:embed="rId4"/>
          <a:stretch>
            <a:fillRect/>
          </a:stretch>
        </p:blipFill>
        <p:spPr>
          <a:xfrm>
            <a:off x="8254365" y="4756785"/>
            <a:ext cx="1123950" cy="2124075"/>
          </a:xfrm>
          <a:prstGeom prst="rect">
            <a:avLst/>
          </a:prstGeom>
        </p:spPr>
      </p:pic>
    </p:spTree>
    <p:extLst>
      <p:ext uri="{BB962C8B-B14F-4D97-AF65-F5344CB8AC3E}">
        <p14:creationId xmlns:p14="http://schemas.microsoft.com/office/powerpoint/2010/main" val="3293939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16" y="212629"/>
            <a:ext cx="11018520" cy="553998"/>
          </a:xfrm>
        </p:spPr>
        <p:txBody>
          <a:bodyPr/>
          <a:lstStyle/>
          <a:p>
            <a:r>
              <a:rPr lang="en-US" dirty="0"/>
              <a:t>Blink Lights</a:t>
            </a:r>
          </a:p>
        </p:txBody>
      </p:sp>
      <p:sp>
        <p:nvSpPr>
          <p:cNvPr id="13" name="TextBox 12">
            <a:extLst>
              <a:ext uri="{FF2B5EF4-FFF2-40B4-BE49-F238E27FC236}">
                <a16:creationId xmlns:a16="http://schemas.microsoft.com/office/drawing/2014/main" id="{63D24BF3-D2F6-405B-9C9E-D2DB7344579F}"/>
              </a:ext>
            </a:extLst>
          </p:cNvPr>
          <p:cNvSpPr txBox="1"/>
          <p:nvPr/>
        </p:nvSpPr>
        <p:spPr>
          <a:xfrm>
            <a:off x="354843" y="885435"/>
            <a:ext cx="11479194" cy="907941"/>
          </a:xfrm>
          <a:prstGeom prst="rect">
            <a:avLst/>
          </a:prstGeom>
          <a:noFill/>
        </p:spPr>
        <p:txBody>
          <a:bodyPr wrap="square" rtlCol="0">
            <a:spAutoFit/>
          </a:bodyPr>
          <a:lstStyle/>
          <a:p>
            <a:pPr marL="342900" lvl="0" indent="-342900" defTabSz="932742">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Open the </a:t>
            </a:r>
            <a:r>
              <a:rPr lang="en-US" sz="2400" b="1" dirty="0">
                <a:solidFill>
                  <a:srgbClr val="40BF4A"/>
                </a:solidFill>
                <a:latin typeface="Segoe UI" panose="020B0502040204020203" pitchFamily="34" charset="0"/>
                <a:cs typeface="Segoe UI" panose="020B0502040204020203" pitchFamily="34" charset="0"/>
              </a:rPr>
              <a:t>Loops</a:t>
            </a:r>
            <a:r>
              <a:rPr lang="en-US" sz="2400" dirty="0">
                <a:solidFill>
                  <a:srgbClr val="505050"/>
                </a:solidFill>
                <a:latin typeface="Segoe UI" panose="020B0502040204020203" pitchFamily="34" charset="0"/>
                <a:cs typeface="Segoe UI" panose="020B0502040204020203" pitchFamily="34" charset="0"/>
              </a:rPr>
              <a:t> Toolbox drawer</a:t>
            </a:r>
          </a:p>
          <a:p>
            <a:pPr marL="342900" lvl="0" indent="-342900" defTabSz="932742">
              <a:spcBef>
                <a:spcPts val="6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Drag a </a:t>
            </a:r>
            <a:r>
              <a:rPr lang="en-US" sz="2400" b="1" dirty="0">
                <a:solidFill>
                  <a:srgbClr val="40BF4A"/>
                </a:solidFill>
                <a:latin typeface="Segoe UI" panose="020B0502040204020203" pitchFamily="34" charset="0"/>
                <a:cs typeface="Segoe UI" panose="020B0502040204020203" pitchFamily="34" charset="0"/>
              </a:rPr>
              <a:t>Repeat</a:t>
            </a:r>
            <a:r>
              <a:rPr lang="en-US" sz="2400" b="1" dirty="0">
                <a:solidFill>
                  <a:srgbClr val="F55D3E"/>
                </a:solidFill>
                <a:latin typeface="Segoe UI" panose="020B0502040204020203" pitchFamily="34" charset="0"/>
                <a:cs typeface="Segoe UI" panose="020B0502040204020203" pitchFamily="34" charset="0"/>
              </a:rPr>
              <a:t> </a:t>
            </a:r>
            <a:r>
              <a:rPr lang="en-US" sz="2400" dirty="0">
                <a:solidFill>
                  <a:srgbClr val="505050"/>
                </a:solidFill>
                <a:latin typeface="Segoe UI" panose="020B0502040204020203" pitchFamily="34" charset="0"/>
                <a:cs typeface="Segoe UI" panose="020B0502040204020203" pitchFamily="34" charset="0"/>
              </a:rPr>
              <a:t>block after the </a:t>
            </a:r>
            <a:r>
              <a:rPr lang="en-US" sz="2400" b="1" dirty="0">
                <a:solidFill>
                  <a:srgbClr val="F55D3E"/>
                </a:solidFill>
                <a:latin typeface="Segoe UI" panose="020B0502040204020203" pitchFamily="34" charset="0"/>
                <a:cs typeface="Segoe UI" panose="020B0502040204020203" pitchFamily="34" charset="0"/>
              </a:rPr>
              <a:t>Play Sound </a:t>
            </a:r>
            <a:r>
              <a:rPr lang="en-US" sz="2400" dirty="0">
                <a:solidFill>
                  <a:srgbClr val="505050"/>
                </a:solidFill>
                <a:latin typeface="Segoe UI" panose="020B0502040204020203" pitchFamily="34" charset="0"/>
                <a:cs typeface="Segoe UI" panose="020B0502040204020203" pitchFamily="34" charset="0"/>
              </a:rPr>
              <a:t>block </a:t>
            </a:r>
          </a:p>
        </p:txBody>
      </p:sp>
      <p:cxnSp>
        <p:nvCxnSpPr>
          <p:cNvPr id="11" name="Straight Arrow Connector 10">
            <a:extLst>
              <a:ext uri="{FF2B5EF4-FFF2-40B4-BE49-F238E27FC236}">
                <a16:creationId xmlns:a16="http://schemas.microsoft.com/office/drawing/2014/main" id="{86B4E3DD-99C7-4516-8E43-457A7D0B8F0C}"/>
              </a:ext>
            </a:extLst>
          </p:cNvPr>
          <p:cNvCxnSpPr>
            <a:cxnSpLocks/>
          </p:cNvCxnSpPr>
          <p:nvPr/>
        </p:nvCxnSpPr>
        <p:spPr>
          <a:xfrm>
            <a:off x="1974567" y="4362260"/>
            <a:ext cx="640231"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24DE438-A4E1-4B32-BECB-F5EC94F4EFB3}"/>
              </a:ext>
            </a:extLst>
          </p:cNvPr>
          <p:cNvPicPr>
            <a:picLocks noChangeAspect="1"/>
          </p:cNvPicPr>
          <p:nvPr/>
        </p:nvPicPr>
        <p:blipFill>
          <a:blip r:embed="rId3"/>
          <a:stretch>
            <a:fillRect/>
          </a:stretch>
        </p:blipFill>
        <p:spPr>
          <a:xfrm>
            <a:off x="2701223" y="1870348"/>
            <a:ext cx="7537930" cy="4775023"/>
          </a:xfrm>
          <a:prstGeom prst="rect">
            <a:avLst/>
          </a:prstGeom>
        </p:spPr>
      </p:pic>
    </p:spTree>
    <p:extLst>
      <p:ext uri="{BB962C8B-B14F-4D97-AF65-F5344CB8AC3E}">
        <p14:creationId xmlns:p14="http://schemas.microsoft.com/office/powerpoint/2010/main" val="79988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ADFDE-A712-4772-88F8-6CC52F3C5D4A}"/>
              </a:ext>
            </a:extLst>
          </p:cNvPr>
          <p:cNvSpPr>
            <a:spLocks noGrp="1"/>
          </p:cNvSpPr>
          <p:nvPr>
            <p:ph type="title"/>
          </p:nvPr>
        </p:nvSpPr>
        <p:spPr>
          <a:xfrm>
            <a:off x="548640" y="3640957"/>
            <a:ext cx="6313982" cy="1661993"/>
          </a:xfrm>
        </p:spPr>
        <p:txBody>
          <a:bodyPr/>
          <a:lstStyle/>
          <a:p>
            <a:r>
              <a:rPr lang="en-US" dirty="0"/>
              <a:t>Microsoft MakeCode</a:t>
            </a:r>
            <a:br>
              <a:rPr lang="en-US" dirty="0"/>
            </a:br>
            <a:r>
              <a:rPr lang="en-US" dirty="0"/>
              <a:t>for Circuit Playground Express</a:t>
            </a:r>
          </a:p>
        </p:txBody>
      </p:sp>
      <p:sp>
        <p:nvSpPr>
          <p:cNvPr id="5" name="Text Placeholder 4">
            <a:extLst>
              <a:ext uri="{FF2B5EF4-FFF2-40B4-BE49-F238E27FC236}">
                <a16:creationId xmlns:a16="http://schemas.microsoft.com/office/drawing/2014/main" id="{BE041B8E-3CFE-4E19-94F5-8489459E4BE7}"/>
              </a:ext>
            </a:extLst>
          </p:cNvPr>
          <p:cNvSpPr>
            <a:spLocks noGrp="1"/>
          </p:cNvSpPr>
          <p:nvPr>
            <p:ph type="body" sz="quarter" idx="12"/>
          </p:nvPr>
        </p:nvSpPr>
        <p:spPr>
          <a:xfrm>
            <a:off x="542419" y="5731813"/>
            <a:ext cx="4164583" cy="338554"/>
          </a:xfrm>
        </p:spPr>
        <p:txBody>
          <a:bodyPr/>
          <a:lstStyle/>
          <a:p>
            <a:r>
              <a:rPr lang="en-US" dirty="0"/>
              <a:t>Student Zone – Build It</a:t>
            </a:r>
          </a:p>
        </p:txBody>
      </p:sp>
      <p:pic>
        <p:nvPicPr>
          <p:cNvPr id="9" name="Picture 8">
            <a:extLst>
              <a:ext uri="{FF2B5EF4-FFF2-40B4-BE49-F238E27FC236}">
                <a16:creationId xmlns:a16="http://schemas.microsoft.com/office/drawing/2014/main" id="{3834D8B1-D32F-4689-AE81-2E5CE96DA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463040"/>
            <a:ext cx="4061207" cy="2286000"/>
          </a:xfrm>
          <a:prstGeom prst="rect">
            <a:avLst/>
          </a:prstGeom>
        </p:spPr>
      </p:pic>
    </p:spTree>
    <p:extLst>
      <p:ext uri="{BB962C8B-B14F-4D97-AF65-F5344CB8AC3E}">
        <p14:creationId xmlns:p14="http://schemas.microsoft.com/office/powerpoint/2010/main" val="26796066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963" y="404015"/>
            <a:ext cx="11018520" cy="553998"/>
          </a:xfrm>
        </p:spPr>
        <p:txBody>
          <a:bodyPr/>
          <a:lstStyle/>
          <a:p>
            <a:r>
              <a:rPr lang="en-US" dirty="0"/>
              <a:t>Blink Lights</a:t>
            </a:r>
          </a:p>
        </p:txBody>
      </p:sp>
      <p:sp>
        <p:nvSpPr>
          <p:cNvPr id="13" name="TextBox 12">
            <a:extLst>
              <a:ext uri="{FF2B5EF4-FFF2-40B4-BE49-F238E27FC236}">
                <a16:creationId xmlns:a16="http://schemas.microsoft.com/office/drawing/2014/main" id="{63D24BF3-D2F6-405B-9C9E-D2DB7344579F}"/>
              </a:ext>
            </a:extLst>
          </p:cNvPr>
          <p:cNvSpPr txBox="1"/>
          <p:nvPr/>
        </p:nvSpPr>
        <p:spPr>
          <a:xfrm>
            <a:off x="357963" y="1725407"/>
            <a:ext cx="6471259" cy="3139321"/>
          </a:xfrm>
          <a:prstGeom prst="rect">
            <a:avLst/>
          </a:prstGeom>
          <a:noFill/>
        </p:spPr>
        <p:txBody>
          <a:bodyPr wrap="square" rtlCol="0">
            <a:spAutoFit/>
          </a:bodyPr>
          <a:lstStyle/>
          <a:p>
            <a:pPr marL="342900" lvl="0" indent="-342900" defTabSz="932742">
              <a:spcBef>
                <a:spcPts val="1200"/>
              </a:spcBef>
              <a:buFont typeface="Arial" panose="020B0604020202020204" pitchFamily="34" charset="0"/>
              <a:buChar char="•"/>
              <a:defRPr/>
            </a:pPr>
            <a:r>
              <a:rPr lang="en-US" sz="2800" dirty="0">
                <a:solidFill>
                  <a:srgbClr val="505050"/>
                </a:solidFill>
                <a:latin typeface="Segoe UI" panose="020B0502040204020203" pitchFamily="34" charset="0"/>
                <a:cs typeface="Segoe UI" panose="020B0502040204020203" pitchFamily="34" charset="0"/>
              </a:rPr>
              <a:t>Open the </a:t>
            </a:r>
            <a:r>
              <a:rPr lang="en-US" sz="2800" b="1" dirty="0">
                <a:solidFill>
                  <a:srgbClr val="4C97FF"/>
                </a:solidFill>
                <a:latin typeface="Segoe UI" panose="020B0502040204020203" pitchFamily="34" charset="0"/>
                <a:cs typeface="Segoe UI" panose="020B0502040204020203" pitchFamily="34" charset="0"/>
              </a:rPr>
              <a:t>Light</a:t>
            </a:r>
            <a:r>
              <a:rPr lang="en-US" sz="2800" dirty="0">
                <a:solidFill>
                  <a:srgbClr val="505050"/>
                </a:solidFill>
                <a:latin typeface="Segoe UI" panose="020B0502040204020203" pitchFamily="34" charset="0"/>
                <a:cs typeface="Segoe UI" panose="020B0502040204020203" pitchFamily="34" charset="0"/>
              </a:rPr>
              <a:t> Toolbox drawer</a:t>
            </a:r>
          </a:p>
          <a:p>
            <a:pPr marL="342900" lvl="0" indent="-342900" defTabSz="932742">
              <a:spcBef>
                <a:spcPts val="1200"/>
              </a:spcBef>
              <a:buFont typeface="Arial" panose="020B0604020202020204" pitchFamily="34" charset="0"/>
              <a:buChar char="•"/>
              <a:defRPr/>
            </a:pPr>
            <a:r>
              <a:rPr lang="en-US" sz="2800" dirty="0">
                <a:solidFill>
                  <a:srgbClr val="505050"/>
                </a:solidFill>
                <a:latin typeface="Segoe UI" panose="020B0502040204020203" pitchFamily="34" charset="0"/>
                <a:cs typeface="Segoe UI" panose="020B0502040204020203" pitchFamily="34" charset="0"/>
              </a:rPr>
              <a:t>Drag a </a:t>
            </a:r>
            <a:r>
              <a:rPr lang="en-US" sz="2800" b="1" dirty="0">
                <a:solidFill>
                  <a:srgbClr val="4C97FF"/>
                </a:solidFill>
                <a:latin typeface="Segoe UI" panose="020B0502040204020203" pitchFamily="34" charset="0"/>
                <a:cs typeface="Segoe UI" panose="020B0502040204020203" pitchFamily="34" charset="0"/>
              </a:rPr>
              <a:t>Set all Pixels </a:t>
            </a:r>
            <a:r>
              <a:rPr lang="en-US" sz="2800" dirty="0">
                <a:solidFill>
                  <a:srgbClr val="505050"/>
                </a:solidFill>
                <a:latin typeface="Segoe UI" panose="020B0502040204020203" pitchFamily="34" charset="0"/>
                <a:cs typeface="Segoe UI" panose="020B0502040204020203" pitchFamily="34" charset="0"/>
              </a:rPr>
              <a:t>block inside the </a:t>
            </a:r>
            <a:r>
              <a:rPr lang="en-US" sz="2800" b="1" dirty="0">
                <a:solidFill>
                  <a:srgbClr val="40BF4A"/>
                </a:solidFill>
                <a:latin typeface="Segoe UI" panose="020B0502040204020203" pitchFamily="34" charset="0"/>
                <a:cs typeface="Segoe UI" panose="020B0502040204020203" pitchFamily="34" charset="0"/>
              </a:rPr>
              <a:t>Repeat</a:t>
            </a:r>
            <a:r>
              <a:rPr lang="en-US" sz="2800" dirty="0">
                <a:solidFill>
                  <a:srgbClr val="505050"/>
                </a:solidFill>
                <a:latin typeface="Segoe UI" panose="020B0502040204020203" pitchFamily="34" charset="0"/>
                <a:cs typeface="Segoe UI" panose="020B0502040204020203" pitchFamily="34" charset="0"/>
              </a:rPr>
              <a:t> loop</a:t>
            </a:r>
          </a:p>
          <a:p>
            <a:pPr marL="342900" lvl="0" indent="-342900" defTabSz="932742">
              <a:spcBef>
                <a:spcPts val="1200"/>
              </a:spcBef>
              <a:buFont typeface="Arial" panose="020B0604020202020204" pitchFamily="34" charset="0"/>
              <a:buChar char="•"/>
              <a:defRPr/>
            </a:pPr>
            <a:r>
              <a:rPr lang="en-US" sz="2800" dirty="0">
                <a:solidFill>
                  <a:srgbClr val="505050"/>
                </a:solidFill>
                <a:latin typeface="Segoe UI" panose="020B0502040204020203" pitchFamily="34" charset="0"/>
                <a:cs typeface="Segoe UI" panose="020B0502040204020203" pitchFamily="34" charset="0"/>
              </a:rPr>
              <a:t>Change to White light </a:t>
            </a:r>
          </a:p>
          <a:p>
            <a:pPr marL="342900" lvl="0" indent="-342900" defTabSz="932742">
              <a:spcBef>
                <a:spcPts val="1200"/>
              </a:spcBef>
              <a:buFont typeface="Arial" panose="020B0604020202020204" pitchFamily="34" charset="0"/>
              <a:buChar char="•"/>
              <a:defRPr/>
            </a:pPr>
            <a:r>
              <a:rPr lang="en-US" sz="2800" dirty="0">
                <a:solidFill>
                  <a:srgbClr val="505050"/>
                </a:solidFill>
                <a:latin typeface="Segoe UI" panose="020B0502040204020203" pitchFamily="34" charset="0"/>
                <a:cs typeface="Segoe UI" panose="020B0502040204020203" pitchFamily="34" charset="0"/>
              </a:rPr>
              <a:t>Drag a </a:t>
            </a:r>
            <a:r>
              <a:rPr lang="en-US" sz="2800" b="1" dirty="0">
                <a:solidFill>
                  <a:srgbClr val="4C97FF"/>
                </a:solidFill>
                <a:latin typeface="Segoe UI" panose="020B0502040204020203" pitchFamily="34" charset="0"/>
                <a:cs typeface="Segoe UI" panose="020B0502040204020203" pitchFamily="34" charset="0"/>
              </a:rPr>
              <a:t>Clear</a:t>
            </a:r>
            <a:r>
              <a:rPr lang="en-US" sz="2800" dirty="0">
                <a:solidFill>
                  <a:srgbClr val="505050"/>
                </a:solidFill>
                <a:latin typeface="Segoe UI" panose="020B0502040204020203" pitchFamily="34" charset="0"/>
                <a:cs typeface="Segoe UI" panose="020B0502040204020203" pitchFamily="34" charset="0"/>
              </a:rPr>
              <a:t> block after the </a:t>
            </a:r>
            <a:r>
              <a:rPr lang="en-US" sz="2800" b="1" dirty="0">
                <a:solidFill>
                  <a:srgbClr val="4C97FF"/>
                </a:solidFill>
                <a:latin typeface="Segoe UI" panose="020B0502040204020203" pitchFamily="34" charset="0"/>
                <a:cs typeface="Segoe UI" panose="020B0502040204020203" pitchFamily="34" charset="0"/>
              </a:rPr>
              <a:t>Set all Pixels </a:t>
            </a:r>
            <a:r>
              <a:rPr lang="en-US" sz="2800" dirty="0">
                <a:solidFill>
                  <a:srgbClr val="505050"/>
                </a:solidFill>
                <a:latin typeface="Segoe UI" panose="020B0502040204020203" pitchFamily="34" charset="0"/>
                <a:cs typeface="Segoe UI" panose="020B0502040204020203" pitchFamily="34" charset="0"/>
              </a:rPr>
              <a:t>block</a:t>
            </a:r>
          </a:p>
        </p:txBody>
      </p:sp>
      <p:pic>
        <p:nvPicPr>
          <p:cNvPr id="5" name="Picture 4" descr="A screenshot of a computer screen&#10;&#10;Description automatically generated">
            <a:extLst>
              <a:ext uri="{FF2B5EF4-FFF2-40B4-BE49-F238E27FC236}">
                <a16:creationId xmlns:a16="http://schemas.microsoft.com/office/drawing/2014/main" id="{FDE198DB-C2B1-4C4B-AA3D-753E7B9829B5}"/>
              </a:ext>
            </a:extLst>
          </p:cNvPr>
          <p:cNvPicPr>
            <a:picLocks noChangeAspect="1"/>
          </p:cNvPicPr>
          <p:nvPr/>
        </p:nvPicPr>
        <p:blipFill rotWithShape="1">
          <a:blip r:embed="rId3">
            <a:extLst>
              <a:ext uri="{28A0092B-C50C-407E-A947-70E740481C1C}">
                <a14:useLocalDpi xmlns:a14="http://schemas.microsoft.com/office/drawing/2010/main" val="0"/>
              </a:ext>
            </a:extLst>
          </a:blip>
          <a:srcRect r="83804" b="15408"/>
          <a:stretch/>
        </p:blipFill>
        <p:spPr>
          <a:xfrm>
            <a:off x="7400260" y="602692"/>
            <a:ext cx="4433777" cy="6042680"/>
          </a:xfrm>
          <a:prstGeom prst="rect">
            <a:avLst/>
          </a:prstGeom>
        </p:spPr>
      </p:pic>
      <p:sp>
        <p:nvSpPr>
          <p:cNvPr id="6" name="Oval 5">
            <a:extLst>
              <a:ext uri="{FF2B5EF4-FFF2-40B4-BE49-F238E27FC236}">
                <a16:creationId xmlns:a16="http://schemas.microsoft.com/office/drawing/2014/main" id="{5127F993-5932-49BE-AA19-3E03A7893359}"/>
              </a:ext>
            </a:extLst>
          </p:cNvPr>
          <p:cNvSpPr/>
          <p:nvPr/>
        </p:nvSpPr>
        <p:spPr bwMode="auto">
          <a:xfrm>
            <a:off x="7793665" y="3561907"/>
            <a:ext cx="4306186" cy="1977656"/>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0820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963" y="404015"/>
            <a:ext cx="11018520" cy="553998"/>
          </a:xfrm>
        </p:spPr>
        <p:txBody>
          <a:bodyPr/>
          <a:lstStyle/>
          <a:p>
            <a:r>
              <a:rPr lang="en-US" dirty="0"/>
              <a:t>Blink Lights</a:t>
            </a:r>
          </a:p>
        </p:txBody>
      </p:sp>
      <p:sp>
        <p:nvSpPr>
          <p:cNvPr id="13" name="TextBox 12">
            <a:extLst>
              <a:ext uri="{FF2B5EF4-FFF2-40B4-BE49-F238E27FC236}">
                <a16:creationId xmlns:a16="http://schemas.microsoft.com/office/drawing/2014/main" id="{63D24BF3-D2F6-405B-9C9E-D2DB7344579F}"/>
              </a:ext>
            </a:extLst>
          </p:cNvPr>
          <p:cNvSpPr txBox="1"/>
          <p:nvPr/>
        </p:nvSpPr>
        <p:spPr>
          <a:xfrm>
            <a:off x="241218" y="1241517"/>
            <a:ext cx="3320902" cy="4862870"/>
          </a:xfrm>
          <a:prstGeom prst="rect">
            <a:avLst/>
          </a:prstGeom>
          <a:noFill/>
        </p:spPr>
        <p:txBody>
          <a:bodyPr wrap="square" rtlCol="0">
            <a:spAutoFit/>
          </a:bodyPr>
          <a:lstStyle/>
          <a:p>
            <a:pPr marL="342900" lvl="0" indent="-342900" defTabSz="932742">
              <a:spcBef>
                <a:spcPts val="1200"/>
              </a:spcBef>
              <a:buFont typeface="Arial" panose="020B0604020202020204" pitchFamily="34" charset="0"/>
              <a:buChar char="•"/>
              <a:defRPr/>
            </a:pPr>
            <a:r>
              <a:rPr lang="en-US" sz="2800" dirty="0">
                <a:solidFill>
                  <a:srgbClr val="505050"/>
                </a:solidFill>
                <a:latin typeface="Segoe UI" panose="020B0502040204020203" pitchFamily="34" charset="0"/>
                <a:cs typeface="Segoe UI" panose="020B0502040204020203" pitchFamily="34" charset="0"/>
              </a:rPr>
              <a:t>Open the </a:t>
            </a:r>
            <a:r>
              <a:rPr lang="en-US" sz="2800" b="1" dirty="0">
                <a:solidFill>
                  <a:srgbClr val="40BF4A"/>
                </a:solidFill>
                <a:latin typeface="Segoe UI" panose="020B0502040204020203" pitchFamily="34" charset="0"/>
                <a:cs typeface="Segoe UI" panose="020B0502040204020203" pitchFamily="34" charset="0"/>
              </a:rPr>
              <a:t>Loops</a:t>
            </a:r>
            <a:r>
              <a:rPr lang="en-US" sz="2800" dirty="0">
                <a:solidFill>
                  <a:srgbClr val="505050"/>
                </a:solidFill>
                <a:latin typeface="Segoe UI" panose="020B0502040204020203" pitchFamily="34" charset="0"/>
                <a:cs typeface="Segoe UI" panose="020B0502040204020203" pitchFamily="34" charset="0"/>
              </a:rPr>
              <a:t> Toolbox drawer</a:t>
            </a:r>
          </a:p>
          <a:p>
            <a:pPr marL="342900" lvl="0" indent="-342900" defTabSz="932742">
              <a:spcBef>
                <a:spcPts val="1200"/>
              </a:spcBef>
              <a:buFont typeface="Arial" panose="020B0604020202020204" pitchFamily="34" charset="0"/>
              <a:buChar char="•"/>
              <a:defRPr/>
            </a:pPr>
            <a:r>
              <a:rPr lang="en-US" sz="2800" dirty="0">
                <a:solidFill>
                  <a:srgbClr val="505050"/>
                </a:solidFill>
                <a:latin typeface="Segoe UI" panose="020B0502040204020203" pitchFamily="34" charset="0"/>
                <a:cs typeface="Segoe UI" panose="020B0502040204020203" pitchFamily="34" charset="0"/>
              </a:rPr>
              <a:t>Drag out two </a:t>
            </a:r>
            <a:r>
              <a:rPr lang="en-US" sz="2800" b="1" dirty="0">
                <a:solidFill>
                  <a:srgbClr val="40BF4A"/>
                </a:solidFill>
                <a:latin typeface="Segoe UI" panose="020B0502040204020203" pitchFamily="34" charset="0"/>
                <a:cs typeface="Segoe UI" panose="020B0502040204020203" pitchFamily="34" charset="0"/>
              </a:rPr>
              <a:t>Pause</a:t>
            </a:r>
            <a:r>
              <a:rPr lang="en-US" sz="2800" b="1" dirty="0">
                <a:solidFill>
                  <a:srgbClr val="4C97FF"/>
                </a:solidFill>
                <a:latin typeface="Segoe UI" panose="020B0502040204020203" pitchFamily="34" charset="0"/>
                <a:cs typeface="Segoe UI" panose="020B0502040204020203" pitchFamily="34" charset="0"/>
              </a:rPr>
              <a:t> </a:t>
            </a:r>
            <a:r>
              <a:rPr lang="en-US" sz="2800" dirty="0">
                <a:solidFill>
                  <a:srgbClr val="505050"/>
                </a:solidFill>
                <a:latin typeface="Segoe UI" panose="020B0502040204020203" pitchFamily="34" charset="0"/>
                <a:cs typeface="Segoe UI" panose="020B0502040204020203" pitchFamily="34" charset="0"/>
              </a:rPr>
              <a:t>blocks </a:t>
            </a:r>
          </a:p>
          <a:p>
            <a:pPr marL="342900" lvl="0" indent="-342900" defTabSz="932742">
              <a:spcBef>
                <a:spcPts val="1200"/>
              </a:spcBef>
              <a:buFont typeface="Arial" panose="020B0604020202020204" pitchFamily="34" charset="0"/>
              <a:buChar char="•"/>
              <a:defRPr/>
            </a:pPr>
            <a:r>
              <a:rPr lang="en-US" sz="2800" dirty="0">
                <a:solidFill>
                  <a:srgbClr val="505050"/>
                </a:solidFill>
                <a:latin typeface="Segoe UI" panose="020B0502040204020203" pitchFamily="34" charset="0"/>
                <a:cs typeface="Segoe UI" panose="020B0502040204020203" pitchFamily="34" charset="0"/>
              </a:rPr>
              <a:t>Place one each after </a:t>
            </a:r>
            <a:r>
              <a:rPr lang="en-US" sz="2800" b="1" dirty="0">
                <a:solidFill>
                  <a:srgbClr val="4C97FF"/>
                </a:solidFill>
                <a:latin typeface="Segoe UI" panose="020B0502040204020203" pitchFamily="34" charset="0"/>
                <a:cs typeface="Segoe UI" panose="020B0502040204020203" pitchFamily="34" charset="0"/>
              </a:rPr>
              <a:t>Set all Pixels </a:t>
            </a:r>
            <a:r>
              <a:rPr lang="en-US" sz="2800" dirty="0">
                <a:solidFill>
                  <a:srgbClr val="505050"/>
                </a:solidFill>
                <a:latin typeface="Segoe UI" panose="020B0502040204020203" pitchFamily="34" charset="0"/>
                <a:cs typeface="Segoe UI" panose="020B0502040204020203" pitchFamily="34" charset="0"/>
              </a:rPr>
              <a:t>and </a:t>
            </a:r>
            <a:r>
              <a:rPr lang="en-US" sz="2800" b="1" dirty="0">
                <a:solidFill>
                  <a:srgbClr val="4C97FF"/>
                </a:solidFill>
                <a:latin typeface="Segoe UI" panose="020B0502040204020203" pitchFamily="34" charset="0"/>
                <a:cs typeface="Segoe UI" panose="020B0502040204020203" pitchFamily="34" charset="0"/>
              </a:rPr>
              <a:t>Clear</a:t>
            </a:r>
            <a:r>
              <a:rPr lang="en-US" sz="2800" dirty="0">
                <a:solidFill>
                  <a:srgbClr val="505050"/>
                </a:solidFill>
                <a:latin typeface="Segoe UI" panose="020B0502040204020203" pitchFamily="34" charset="0"/>
                <a:cs typeface="Segoe UI" panose="020B0502040204020203" pitchFamily="34" charset="0"/>
              </a:rPr>
              <a:t> blocks</a:t>
            </a:r>
          </a:p>
          <a:p>
            <a:pPr marL="342900" lvl="0" indent="-342900" defTabSz="932742">
              <a:spcBef>
                <a:spcPts val="1200"/>
              </a:spcBef>
              <a:buFont typeface="Arial" panose="020B0604020202020204" pitchFamily="34" charset="0"/>
              <a:buChar char="•"/>
              <a:defRPr/>
            </a:pPr>
            <a:r>
              <a:rPr lang="en-US" sz="2800" dirty="0">
                <a:solidFill>
                  <a:srgbClr val="505050"/>
                </a:solidFill>
                <a:latin typeface="Segoe UI" panose="020B0502040204020203" pitchFamily="34" charset="0"/>
                <a:cs typeface="Segoe UI" panose="020B0502040204020203" pitchFamily="34" charset="0"/>
              </a:rPr>
              <a:t>Set duration to </a:t>
            </a:r>
            <a:r>
              <a:rPr lang="en-US" sz="2800" b="1" dirty="0">
                <a:solidFill>
                  <a:srgbClr val="505050"/>
                </a:solidFill>
                <a:latin typeface="Segoe UI" panose="020B0502040204020203" pitchFamily="34" charset="0"/>
                <a:cs typeface="Segoe UI" panose="020B0502040204020203" pitchFamily="34" charset="0"/>
              </a:rPr>
              <a:t>500</a:t>
            </a:r>
            <a:r>
              <a:rPr lang="en-US" sz="2800" dirty="0">
                <a:solidFill>
                  <a:srgbClr val="505050"/>
                </a:solidFill>
                <a:latin typeface="Segoe UI" panose="020B0502040204020203" pitchFamily="34" charset="0"/>
                <a:cs typeface="Segoe UI" panose="020B0502040204020203" pitchFamily="34" charset="0"/>
              </a:rPr>
              <a:t> milliseconds</a:t>
            </a:r>
          </a:p>
        </p:txBody>
      </p:sp>
      <p:pic>
        <p:nvPicPr>
          <p:cNvPr id="3" name="Picture 2">
            <a:extLst>
              <a:ext uri="{FF2B5EF4-FFF2-40B4-BE49-F238E27FC236}">
                <a16:creationId xmlns:a16="http://schemas.microsoft.com/office/drawing/2014/main" id="{E0102ED5-717F-4871-A70B-0E6DB80451E0}"/>
              </a:ext>
            </a:extLst>
          </p:cNvPr>
          <p:cNvPicPr>
            <a:picLocks noChangeAspect="1"/>
          </p:cNvPicPr>
          <p:nvPr/>
        </p:nvPicPr>
        <p:blipFill>
          <a:blip r:embed="rId3"/>
          <a:stretch>
            <a:fillRect/>
          </a:stretch>
        </p:blipFill>
        <p:spPr>
          <a:xfrm>
            <a:off x="3593592" y="958013"/>
            <a:ext cx="8357190" cy="5429878"/>
          </a:xfrm>
          <a:prstGeom prst="rect">
            <a:avLst/>
          </a:prstGeom>
        </p:spPr>
      </p:pic>
      <p:sp>
        <p:nvSpPr>
          <p:cNvPr id="6" name="Oval 5">
            <a:extLst>
              <a:ext uri="{FF2B5EF4-FFF2-40B4-BE49-F238E27FC236}">
                <a16:creationId xmlns:a16="http://schemas.microsoft.com/office/drawing/2014/main" id="{5127F993-5932-49BE-AA19-3E03A7893359}"/>
              </a:ext>
            </a:extLst>
          </p:cNvPr>
          <p:cNvSpPr/>
          <p:nvPr/>
        </p:nvSpPr>
        <p:spPr bwMode="auto">
          <a:xfrm>
            <a:off x="10164726" y="4168028"/>
            <a:ext cx="733646" cy="350874"/>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1964F161-3966-499F-B1F1-A0428BD62020}"/>
              </a:ext>
            </a:extLst>
          </p:cNvPr>
          <p:cNvSpPr/>
          <p:nvPr/>
        </p:nvSpPr>
        <p:spPr bwMode="auto">
          <a:xfrm>
            <a:off x="10143460" y="5145054"/>
            <a:ext cx="733646" cy="350874"/>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3435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ell phone&#10;&#10;Description automatically generated">
            <a:extLst>
              <a:ext uri="{FF2B5EF4-FFF2-40B4-BE49-F238E27FC236}">
                <a16:creationId xmlns:a16="http://schemas.microsoft.com/office/drawing/2014/main" id="{7FB182D3-EA36-4F7D-A661-264243299B09}"/>
              </a:ext>
            </a:extLst>
          </p:cNvPr>
          <p:cNvPicPr>
            <a:picLocks noChangeAspect="1"/>
          </p:cNvPicPr>
          <p:nvPr/>
        </p:nvPicPr>
        <p:blipFill rotWithShape="1">
          <a:blip r:embed="rId3">
            <a:extLst>
              <a:ext uri="{28A0092B-C50C-407E-A947-70E740481C1C}">
                <a14:useLocalDpi xmlns:a14="http://schemas.microsoft.com/office/drawing/2010/main" val="0"/>
              </a:ext>
            </a:extLst>
          </a:blip>
          <a:srcRect r="34551"/>
          <a:stretch/>
        </p:blipFill>
        <p:spPr>
          <a:xfrm>
            <a:off x="3888592" y="2367810"/>
            <a:ext cx="8181860" cy="3803033"/>
          </a:xfrm>
          <a:prstGeom prst="rect">
            <a:avLst/>
          </a:prstGeom>
        </p:spPr>
      </p:pic>
      <p:sp>
        <p:nvSpPr>
          <p:cNvPr id="2" name="Title 1"/>
          <p:cNvSpPr>
            <a:spLocks noGrp="1"/>
          </p:cNvSpPr>
          <p:nvPr>
            <p:ph type="title"/>
          </p:nvPr>
        </p:nvSpPr>
        <p:spPr>
          <a:xfrm>
            <a:off x="357963" y="404015"/>
            <a:ext cx="11018520" cy="553998"/>
          </a:xfrm>
        </p:spPr>
        <p:txBody>
          <a:bodyPr/>
          <a:lstStyle/>
          <a:p>
            <a:r>
              <a:rPr lang="en-US" dirty="0"/>
              <a:t>Set Brightness</a:t>
            </a:r>
          </a:p>
        </p:txBody>
      </p:sp>
      <p:sp>
        <p:nvSpPr>
          <p:cNvPr id="13" name="TextBox 12">
            <a:extLst>
              <a:ext uri="{FF2B5EF4-FFF2-40B4-BE49-F238E27FC236}">
                <a16:creationId xmlns:a16="http://schemas.microsoft.com/office/drawing/2014/main" id="{63D24BF3-D2F6-405B-9C9E-D2DB7344579F}"/>
              </a:ext>
            </a:extLst>
          </p:cNvPr>
          <p:cNvSpPr txBox="1"/>
          <p:nvPr/>
        </p:nvSpPr>
        <p:spPr>
          <a:xfrm>
            <a:off x="241217" y="1270922"/>
            <a:ext cx="11518392" cy="2862322"/>
          </a:xfrm>
          <a:prstGeom prst="rect">
            <a:avLst/>
          </a:prstGeom>
          <a:noFill/>
        </p:spPr>
        <p:txBody>
          <a:bodyPr wrap="square" rtlCol="0">
            <a:spAutoFit/>
          </a:bodyPr>
          <a:lstStyle/>
          <a:p>
            <a:pPr marL="342900" lvl="0" indent="-342900" defTabSz="932742">
              <a:spcBef>
                <a:spcPts val="1200"/>
              </a:spcBef>
              <a:buFont typeface="Arial" panose="020B0604020202020204" pitchFamily="34" charset="0"/>
              <a:buChar char="•"/>
              <a:defRPr/>
            </a:pPr>
            <a:r>
              <a:rPr lang="en-US" sz="2800" dirty="0">
                <a:solidFill>
                  <a:srgbClr val="505050"/>
                </a:solidFill>
                <a:latin typeface="Segoe UI" panose="020B0502040204020203" pitchFamily="34" charset="0"/>
                <a:cs typeface="Segoe UI" panose="020B0502040204020203" pitchFamily="34" charset="0"/>
              </a:rPr>
              <a:t>From the </a:t>
            </a:r>
            <a:r>
              <a:rPr lang="en-US" sz="2800" b="1" dirty="0">
                <a:solidFill>
                  <a:srgbClr val="4C97FF"/>
                </a:solidFill>
                <a:latin typeface="Segoe UI" panose="020B0502040204020203" pitchFamily="34" charset="0"/>
                <a:cs typeface="Segoe UI" panose="020B0502040204020203" pitchFamily="34" charset="0"/>
              </a:rPr>
              <a:t>Light</a:t>
            </a:r>
            <a:r>
              <a:rPr lang="en-US" sz="2800" dirty="0">
                <a:solidFill>
                  <a:srgbClr val="505050"/>
                </a:solidFill>
                <a:latin typeface="Segoe UI" panose="020B0502040204020203" pitchFamily="34" charset="0"/>
                <a:cs typeface="Segoe UI" panose="020B0502040204020203" pitchFamily="34" charset="0"/>
              </a:rPr>
              <a:t> Toolbox drawer, drag out four </a:t>
            </a:r>
            <a:r>
              <a:rPr lang="en-US" sz="2800" b="1" dirty="0">
                <a:solidFill>
                  <a:srgbClr val="4C97FF"/>
                </a:solidFill>
                <a:latin typeface="Segoe UI" panose="020B0502040204020203" pitchFamily="34" charset="0"/>
                <a:cs typeface="Segoe UI" panose="020B0502040204020203" pitchFamily="34" charset="0"/>
              </a:rPr>
              <a:t>Set Brightness </a:t>
            </a:r>
            <a:r>
              <a:rPr lang="en-US" sz="2800" dirty="0">
                <a:solidFill>
                  <a:srgbClr val="505050"/>
                </a:solidFill>
                <a:latin typeface="Segoe UI" panose="020B0502040204020203" pitchFamily="34" charset="0"/>
                <a:cs typeface="Segoe UI" panose="020B0502040204020203" pitchFamily="34" charset="0"/>
              </a:rPr>
              <a:t>blocks</a:t>
            </a:r>
          </a:p>
          <a:p>
            <a:pPr marL="342900" lvl="0" indent="-342900" defTabSz="932742">
              <a:spcBef>
                <a:spcPts val="1200"/>
              </a:spcBef>
              <a:buFont typeface="Arial" panose="020B0604020202020204" pitchFamily="34" charset="0"/>
              <a:buChar char="•"/>
              <a:defRPr/>
            </a:pPr>
            <a:r>
              <a:rPr lang="en-US" sz="2800" dirty="0">
                <a:solidFill>
                  <a:srgbClr val="505050"/>
                </a:solidFill>
                <a:latin typeface="Segoe UI" panose="020B0502040204020203" pitchFamily="34" charset="0"/>
                <a:cs typeface="Segoe UI" panose="020B0502040204020203" pitchFamily="34" charset="0"/>
              </a:rPr>
              <a:t>Drop one each into: </a:t>
            </a:r>
          </a:p>
          <a:p>
            <a:pPr marL="914400" lvl="0" indent="-457200" defTabSz="932742">
              <a:spcBef>
                <a:spcPts val="1200"/>
              </a:spcBef>
              <a:buFont typeface="Arial" panose="020B0604020202020204" pitchFamily="34" charset="0"/>
              <a:buChar char="•"/>
              <a:defRPr/>
            </a:pPr>
            <a:r>
              <a:rPr lang="en-US" sz="2800" b="1" dirty="0">
                <a:solidFill>
                  <a:srgbClr val="D65CD6"/>
                </a:solidFill>
                <a:latin typeface="Segoe UI" panose="020B0502040204020203" pitchFamily="34" charset="0"/>
                <a:cs typeface="Segoe UI" panose="020B0502040204020203" pitchFamily="34" charset="0"/>
              </a:rPr>
              <a:t>On Shake</a:t>
            </a:r>
          </a:p>
          <a:p>
            <a:pPr marL="914400" lvl="0" indent="-457200" defTabSz="932742">
              <a:spcBef>
                <a:spcPts val="1200"/>
              </a:spcBef>
              <a:buFont typeface="Arial" panose="020B0604020202020204" pitchFamily="34" charset="0"/>
              <a:buChar char="•"/>
              <a:defRPr/>
            </a:pPr>
            <a:r>
              <a:rPr lang="en-US" sz="2800" b="1" dirty="0">
                <a:solidFill>
                  <a:srgbClr val="D65CD6"/>
                </a:solidFill>
                <a:latin typeface="Segoe UI" panose="020B0502040204020203" pitchFamily="34" charset="0"/>
                <a:cs typeface="Segoe UI" panose="020B0502040204020203" pitchFamily="34" charset="0"/>
              </a:rPr>
              <a:t>On Tilt Left</a:t>
            </a:r>
          </a:p>
          <a:p>
            <a:pPr marL="914400" lvl="0" indent="-457200" defTabSz="932742">
              <a:spcBef>
                <a:spcPts val="1200"/>
              </a:spcBef>
              <a:buFont typeface="Arial" panose="020B0604020202020204" pitchFamily="34" charset="0"/>
              <a:buChar char="•"/>
              <a:defRPr/>
            </a:pPr>
            <a:r>
              <a:rPr lang="en-US" sz="2800" b="1" dirty="0">
                <a:solidFill>
                  <a:srgbClr val="D65CD6"/>
                </a:solidFill>
                <a:latin typeface="Segoe UI" panose="020B0502040204020203" pitchFamily="34" charset="0"/>
                <a:cs typeface="Segoe UI" panose="020B0502040204020203" pitchFamily="34" charset="0"/>
              </a:rPr>
              <a:t>On Tilt Right</a:t>
            </a:r>
          </a:p>
        </p:txBody>
      </p:sp>
      <p:sp>
        <p:nvSpPr>
          <p:cNvPr id="7" name="Oval 6">
            <a:extLst>
              <a:ext uri="{FF2B5EF4-FFF2-40B4-BE49-F238E27FC236}">
                <a16:creationId xmlns:a16="http://schemas.microsoft.com/office/drawing/2014/main" id="{1964F161-3966-499F-B1F1-A0428BD62020}"/>
              </a:ext>
            </a:extLst>
          </p:cNvPr>
          <p:cNvSpPr/>
          <p:nvPr/>
        </p:nvSpPr>
        <p:spPr bwMode="auto">
          <a:xfrm>
            <a:off x="3965729" y="2682186"/>
            <a:ext cx="1573831" cy="51289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9939CE96-63B3-4C7D-8F19-D6D549DDF814}"/>
              </a:ext>
            </a:extLst>
          </p:cNvPr>
          <p:cNvSpPr/>
          <p:nvPr/>
        </p:nvSpPr>
        <p:spPr bwMode="auto">
          <a:xfrm>
            <a:off x="5957881" y="2669780"/>
            <a:ext cx="1573831" cy="51289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114907F4-B022-4B64-A9A7-AD81B3770234}"/>
              </a:ext>
            </a:extLst>
          </p:cNvPr>
          <p:cNvSpPr/>
          <p:nvPr/>
        </p:nvSpPr>
        <p:spPr bwMode="auto">
          <a:xfrm>
            <a:off x="7936990" y="2669779"/>
            <a:ext cx="1573831" cy="51289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59F27A5-16FE-4FD2-A0C8-287222DF57DE}"/>
              </a:ext>
            </a:extLst>
          </p:cNvPr>
          <p:cNvSpPr/>
          <p:nvPr/>
        </p:nvSpPr>
        <p:spPr bwMode="auto">
          <a:xfrm>
            <a:off x="10035865" y="3091864"/>
            <a:ext cx="1625753" cy="43427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943062F1-EB35-4BDC-8D3D-AFCD0A33DA5B}"/>
              </a:ext>
            </a:extLst>
          </p:cNvPr>
          <p:cNvCxnSpPr>
            <a:cxnSpLocks/>
          </p:cNvCxnSpPr>
          <p:nvPr/>
        </p:nvCxnSpPr>
        <p:spPr>
          <a:xfrm flipH="1">
            <a:off x="11725324" y="3291785"/>
            <a:ext cx="345128" cy="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EEFC161-A30A-4A2D-85D8-FA878FBCDD2C}"/>
              </a:ext>
            </a:extLst>
          </p:cNvPr>
          <p:cNvSpPr/>
          <p:nvPr/>
        </p:nvSpPr>
        <p:spPr>
          <a:xfrm>
            <a:off x="241217" y="4387343"/>
            <a:ext cx="8410353" cy="1931298"/>
          </a:xfrm>
          <a:prstGeom prst="rect">
            <a:avLst/>
          </a:prstGeom>
        </p:spPr>
        <p:txBody>
          <a:bodyPr wrap="square">
            <a:spAutoFit/>
          </a:bodyPr>
          <a:lstStyle/>
          <a:p>
            <a:pPr marL="914400" indent="-457200" defTabSz="932742">
              <a:spcBef>
                <a:spcPts val="1200"/>
              </a:spcBef>
              <a:buFont typeface="Arial" panose="020B0604020202020204" pitchFamily="34" charset="0"/>
              <a:buChar char="•"/>
              <a:defRPr/>
            </a:pPr>
            <a:r>
              <a:rPr lang="en-US" sz="2800" b="1" dirty="0">
                <a:solidFill>
                  <a:srgbClr val="D65CD6"/>
                </a:solidFill>
                <a:latin typeface="Segoe UI" panose="020B0502040204020203" pitchFamily="34" charset="0"/>
                <a:cs typeface="Segoe UI" panose="020B0502040204020203" pitchFamily="34" charset="0"/>
              </a:rPr>
              <a:t>On Button Click </a:t>
            </a:r>
            <a:r>
              <a:rPr lang="en-US" sz="2800" dirty="0">
                <a:solidFill>
                  <a:srgbClr val="505050"/>
                </a:solidFill>
                <a:latin typeface="Segoe UI" panose="020B0502040204020203" pitchFamily="34" charset="0"/>
                <a:cs typeface="Segoe UI" panose="020B0502040204020203" pitchFamily="34" charset="0"/>
              </a:rPr>
              <a:t>– </a:t>
            </a:r>
          </a:p>
          <a:p>
            <a:pPr marL="914400" defTabSz="932742">
              <a:spcBef>
                <a:spcPts val="300"/>
              </a:spcBef>
              <a:defRPr/>
            </a:pPr>
            <a:r>
              <a:rPr lang="en-US" sz="2800" dirty="0">
                <a:solidFill>
                  <a:srgbClr val="505050"/>
                </a:solidFill>
                <a:latin typeface="Segoe UI" panose="020B0502040204020203" pitchFamily="34" charset="0"/>
                <a:cs typeface="Segoe UI" panose="020B0502040204020203" pitchFamily="34" charset="0"/>
              </a:rPr>
              <a:t>Drop after the </a:t>
            </a:r>
          </a:p>
          <a:p>
            <a:pPr marL="914400" defTabSz="932742">
              <a:spcBef>
                <a:spcPts val="300"/>
              </a:spcBef>
              <a:defRPr/>
            </a:pPr>
            <a:r>
              <a:rPr lang="en-US" sz="2800" b="1" dirty="0">
                <a:solidFill>
                  <a:srgbClr val="E3008C"/>
                </a:solidFill>
                <a:latin typeface="Segoe UI" panose="020B0502040204020203" pitchFamily="34" charset="0"/>
                <a:cs typeface="Segoe UI" panose="020B0502040204020203" pitchFamily="34" charset="0"/>
              </a:rPr>
              <a:t>Infrared Send Number </a:t>
            </a:r>
            <a:r>
              <a:rPr lang="en-US" sz="2800" dirty="0">
                <a:solidFill>
                  <a:srgbClr val="505050"/>
                </a:solidFill>
                <a:latin typeface="Segoe UI" panose="020B0502040204020203" pitchFamily="34" charset="0"/>
                <a:cs typeface="Segoe UI" panose="020B0502040204020203" pitchFamily="34" charset="0"/>
              </a:rPr>
              <a:t>block </a:t>
            </a:r>
          </a:p>
          <a:p>
            <a:pPr marL="914400" defTabSz="932742">
              <a:spcBef>
                <a:spcPts val="300"/>
              </a:spcBef>
              <a:defRPr/>
            </a:pPr>
            <a:r>
              <a:rPr lang="en-US" sz="2800" dirty="0">
                <a:solidFill>
                  <a:srgbClr val="505050"/>
                </a:solidFill>
                <a:latin typeface="Segoe UI" panose="020B0502040204020203" pitchFamily="34" charset="0"/>
                <a:cs typeface="Segoe UI" panose="020B0502040204020203" pitchFamily="34" charset="0"/>
              </a:rPr>
              <a:t>and change the value to </a:t>
            </a:r>
            <a:r>
              <a:rPr lang="en-US" sz="2800" b="1" dirty="0">
                <a:solidFill>
                  <a:srgbClr val="505050"/>
                </a:solidFill>
                <a:latin typeface="Segoe UI" panose="020B0502040204020203" pitchFamily="34" charset="0"/>
                <a:cs typeface="Segoe UI" panose="020B0502040204020203" pitchFamily="34" charset="0"/>
              </a:rPr>
              <a:t>255</a:t>
            </a:r>
          </a:p>
        </p:txBody>
      </p:sp>
    </p:spTree>
    <p:extLst>
      <p:ext uri="{BB962C8B-B14F-4D97-AF65-F5344CB8AC3E}">
        <p14:creationId xmlns:p14="http://schemas.microsoft.com/office/powerpoint/2010/main" val="34632117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D7B4B34-E47D-419F-9FA0-EB758B57B0FF}"/>
              </a:ext>
            </a:extLst>
          </p:cNvPr>
          <p:cNvGrpSpPr/>
          <p:nvPr/>
        </p:nvGrpSpPr>
        <p:grpSpPr>
          <a:xfrm>
            <a:off x="5963440" y="1244539"/>
            <a:ext cx="6093881" cy="4862791"/>
            <a:chOff x="6005970" y="1191377"/>
            <a:chExt cx="6093881" cy="4862791"/>
          </a:xfrm>
        </p:grpSpPr>
        <p:pic>
          <p:nvPicPr>
            <p:cNvPr id="5" name="Picture 4">
              <a:extLst>
                <a:ext uri="{FF2B5EF4-FFF2-40B4-BE49-F238E27FC236}">
                  <a16:creationId xmlns:a16="http://schemas.microsoft.com/office/drawing/2014/main" id="{92177B6D-727B-42A9-90D5-6CC7B14B7077}"/>
                </a:ext>
              </a:extLst>
            </p:cNvPr>
            <p:cNvPicPr>
              <a:picLocks noChangeAspect="1"/>
            </p:cNvPicPr>
            <p:nvPr/>
          </p:nvPicPr>
          <p:blipFill>
            <a:blip r:embed="rId3"/>
            <a:stretch>
              <a:fillRect/>
            </a:stretch>
          </p:blipFill>
          <p:spPr>
            <a:xfrm>
              <a:off x="6005970" y="1191377"/>
              <a:ext cx="2873005" cy="4862790"/>
            </a:xfrm>
            <a:prstGeom prst="rect">
              <a:avLst/>
            </a:prstGeom>
          </p:spPr>
        </p:pic>
        <p:pic>
          <p:nvPicPr>
            <p:cNvPr id="9" name="Picture 8">
              <a:extLst>
                <a:ext uri="{FF2B5EF4-FFF2-40B4-BE49-F238E27FC236}">
                  <a16:creationId xmlns:a16="http://schemas.microsoft.com/office/drawing/2014/main" id="{FFDDA2E3-839F-4440-9FA6-D1FDD9AABD0B}"/>
                </a:ext>
              </a:extLst>
            </p:cNvPr>
            <p:cNvPicPr>
              <a:picLocks noChangeAspect="1"/>
            </p:cNvPicPr>
            <p:nvPr/>
          </p:nvPicPr>
          <p:blipFill>
            <a:blip r:embed="rId4"/>
            <a:stretch>
              <a:fillRect/>
            </a:stretch>
          </p:blipFill>
          <p:spPr>
            <a:xfrm>
              <a:off x="8730113" y="1191377"/>
              <a:ext cx="3369738" cy="4862791"/>
            </a:xfrm>
            <a:prstGeom prst="rect">
              <a:avLst/>
            </a:prstGeom>
          </p:spPr>
        </p:pic>
      </p:grpSp>
      <p:sp>
        <p:nvSpPr>
          <p:cNvPr id="2" name="Title 1"/>
          <p:cNvSpPr>
            <a:spLocks noGrp="1"/>
          </p:cNvSpPr>
          <p:nvPr>
            <p:ph type="title"/>
          </p:nvPr>
        </p:nvSpPr>
        <p:spPr>
          <a:xfrm>
            <a:off x="357963" y="404015"/>
            <a:ext cx="11018520" cy="553998"/>
          </a:xfrm>
        </p:spPr>
        <p:txBody>
          <a:bodyPr/>
          <a:lstStyle/>
          <a:p>
            <a:r>
              <a:rPr lang="en-US" dirty="0"/>
              <a:t>Receive IR message</a:t>
            </a:r>
          </a:p>
        </p:txBody>
      </p:sp>
      <p:sp>
        <p:nvSpPr>
          <p:cNvPr id="13" name="TextBox 12">
            <a:extLst>
              <a:ext uri="{FF2B5EF4-FFF2-40B4-BE49-F238E27FC236}">
                <a16:creationId xmlns:a16="http://schemas.microsoft.com/office/drawing/2014/main" id="{63D24BF3-D2F6-405B-9C9E-D2DB7344579F}"/>
              </a:ext>
            </a:extLst>
          </p:cNvPr>
          <p:cNvSpPr txBox="1"/>
          <p:nvPr/>
        </p:nvSpPr>
        <p:spPr>
          <a:xfrm>
            <a:off x="241218" y="1674673"/>
            <a:ext cx="5500363" cy="4401205"/>
          </a:xfrm>
          <a:prstGeom prst="rect">
            <a:avLst/>
          </a:prstGeom>
          <a:noFill/>
        </p:spPr>
        <p:txBody>
          <a:bodyPr wrap="square" rtlCol="0">
            <a:spAutoFit/>
          </a:bodyPr>
          <a:lstStyle/>
          <a:p>
            <a:pPr marL="342900" lvl="0" indent="-342900" defTabSz="932742">
              <a:spcBef>
                <a:spcPts val="12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Open the </a:t>
            </a:r>
            <a:r>
              <a:rPr lang="en-US" sz="2400" b="1" dirty="0">
                <a:solidFill>
                  <a:srgbClr val="E3008C"/>
                </a:solidFill>
                <a:latin typeface="Segoe UI" panose="020B0502040204020203" pitchFamily="34" charset="0"/>
                <a:cs typeface="Segoe UI" panose="020B0502040204020203" pitchFamily="34" charset="0"/>
              </a:rPr>
              <a:t>Network</a:t>
            </a:r>
            <a:r>
              <a:rPr lang="en-US" sz="2400" dirty="0">
                <a:solidFill>
                  <a:srgbClr val="505050"/>
                </a:solidFill>
                <a:latin typeface="Segoe UI" panose="020B0502040204020203" pitchFamily="34" charset="0"/>
                <a:cs typeface="Segoe UI" panose="020B0502040204020203" pitchFamily="34" charset="0"/>
              </a:rPr>
              <a:t> Toolbox drawer</a:t>
            </a:r>
          </a:p>
          <a:p>
            <a:pPr marL="342900" lvl="0" indent="-342900" defTabSz="932742">
              <a:lnSpc>
                <a:spcPct val="120000"/>
              </a:lnSpc>
              <a:spcBef>
                <a:spcPts val="12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Drag out a </a:t>
            </a:r>
            <a:r>
              <a:rPr lang="en-US" sz="2400" b="1" dirty="0">
                <a:solidFill>
                  <a:srgbClr val="E3008C"/>
                </a:solidFill>
                <a:latin typeface="Segoe UI" panose="020B0502040204020203" pitchFamily="34" charset="0"/>
                <a:cs typeface="Segoe UI" panose="020B0502040204020203" pitchFamily="34" charset="0"/>
              </a:rPr>
              <a:t>On Infrared Received </a:t>
            </a:r>
            <a:r>
              <a:rPr lang="en-US" sz="2400" dirty="0">
                <a:solidFill>
                  <a:srgbClr val="505050"/>
                </a:solidFill>
                <a:latin typeface="Segoe UI" panose="020B0502040204020203" pitchFamily="34" charset="0"/>
                <a:cs typeface="Segoe UI" panose="020B0502040204020203" pitchFamily="34" charset="0"/>
              </a:rPr>
              <a:t>block onto the Workspace</a:t>
            </a:r>
          </a:p>
          <a:p>
            <a:pPr marL="342900" lvl="0" indent="-342900" defTabSz="932742">
              <a:buFont typeface="Arial" panose="020B0604020202020204" pitchFamily="34" charset="0"/>
              <a:buChar char="•"/>
              <a:defRPr/>
            </a:pPr>
            <a:endParaRPr lang="en-US" sz="2400" dirty="0">
              <a:solidFill>
                <a:srgbClr val="505050"/>
              </a:solidFill>
              <a:latin typeface="Segoe UI" panose="020B0502040204020203" pitchFamily="34" charset="0"/>
              <a:cs typeface="Segoe UI" panose="020B0502040204020203" pitchFamily="34" charset="0"/>
            </a:endParaRPr>
          </a:p>
          <a:p>
            <a:pPr marL="342900" lvl="0" indent="-342900" defTabSz="932742">
              <a:lnSpc>
                <a:spcPct val="120000"/>
              </a:lnSpc>
              <a:spcBef>
                <a:spcPts val="12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Right-click on the </a:t>
            </a:r>
            <a:r>
              <a:rPr lang="en-US" sz="2400" b="1" dirty="0">
                <a:solidFill>
                  <a:srgbClr val="4C97FF"/>
                </a:solidFill>
                <a:latin typeface="Segoe UI" panose="020B0502040204020203" pitchFamily="34" charset="0"/>
                <a:cs typeface="Segoe UI" panose="020B0502040204020203" pitchFamily="34" charset="0"/>
              </a:rPr>
              <a:t>Set Brightness </a:t>
            </a:r>
            <a:r>
              <a:rPr lang="en-US" sz="2400" dirty="0">
                <a:solidFill>
                  <a:srgbClr val="505050"/>
                </a:solidFill>
                <a:latin typeface="Segoe UI" panose="020B0502040204020203" pitchFamily="34" charset="0"/>
                <a:cs typeface="Segoe UI" panose="020B0502040204020203" pitchFamily="34" charset="0"/>
              </a:rPr>
              <a:t>block in the </a:t>
            </a:r>
            <a:r>
              <a:rPr lang="en-US" sz="2400" b="1" dirty="0">
                <a:solidFill>
                  <a:srgbClr val="D65CD6"/>
                </a:solidFill>
                <a:latin typeface="Segoe UI" panose="020B0502040204020203" pitchFamily="34" charset="0"/>
                <a:cs typeface="Segoe UI" panose="020B0502040204020203" pitchFamily="34" charset="0"/>
              </a:rPr>
              <a:t>On Button Press</a:t>
            </a:r>
            <a:r>
              <a:rPr lang="en-US" sz="2400" dirty="0">
                <a:solidFill>
                  <a:srgbClr val="505050"/>
                </a:solidFill>
                <a:latin typeface="Segoe UI" panose="020B0502040204020203" pitchFamily="34" charset="0"/>
                <a:cs typeface="Segoe UI" panose="020B0502040204020203" pitchFamily="34" charset="0"/>
              </a:rPr>
              <a:t> and select </a:t>
            </a:r>
            <a:r>
              <a:rPr lang="en-US" sz="2400" b="1" dirty="0">
                <a:solidFill>
                  <a:srgbClr val="505050"/>
                </a:solidFill>
                <a:latin typeface="Segoe UI" panose="020B0502040204020203" pitchFamily="34" charset="0"/>
                <a:cs typeface="Segoe UI" panose="020B0502040204020203" pitchFamily="34" charset="0"/>
              </a:rPr>
              <a:t>Duplicate</a:t>
            </a:r>
          </a:p>
          <a:p>
            <a:pPr marL="342900" lvl="0" indent="-342900" defTabSz="932742">
              <a:lnSpc>
                <a:spcPct val="120000"/>
              </a:lnSpc>
              <a:spcBef>
                <a:spcPts val="12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Drag copied blocks over into the </a:t>
            </a:r>
            <a:r>
              <a:rPr lang="en-US" sz="2400" b="1" dirty="0">
                <a:solidFill>
                  <a:srgbClr val="E3008C"/>
                </a:solidFill>
                <a:latin typeface="Segoe UI" panose="020B0502040204020203" pitchFamily="34" charset="0"/>
                <a:cs typeface="Segoe UI" panose="020B0502040204020203" pitchFamily="34" charset="0"/>
              </a:rPr>
              <a:t>On Infrared Received </a:t>
            </a:r>
            <a:r>
              <a:rPr lang="en-US" sz="2400" dirty="0">
                <a:solidFill>
                  <a:srgbClr val="505050"/>
                </a:solidFill>
                <a:latin typeface="Segoe UI" panose="020B0502040204020203" pitchFamily="34" charset="0"/>
                <a:cs typeface="Segoe UI" panose="020B0502040204020203" pitchFamily="34" charset="0"/>
              </a:rPr>
              <a:t>block </a:t>
            </a:r>
          </a:p>
        </p:txBody>
      </p:sp>
      <p:sp>
        <p:nvSpPr>
          <p:cNvPr id="8" name="Oval 7">
            <a:extLst>
              <a:ext uri="{FF2B5EF4-FFF2-40B4-BE49-F238E27FC236}">
                <a16:creationId xmlns:a16="http://schemas.microsoft.com/office/drawing/2014/main" id="{507FF8D9-7CAC-4116-A738-5C15E430352B}"/>
              </a:ext>
            </a:extLst>
          </p:cNvPr>
          <p:cNvSpPr/>
          <p:nvPr/>
        </p:nvSpPr>
        <p:spPr bwMode="auto">
          <a:xfrm>
            <a:off x="10667239" y="2264735"/>
            <a:ext cx="1028575" cy="441250"/>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072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C3607-A1AD-4680-B2B7-3E5CB809B285}"/>
              </a:ext>
            </a:extLst>
          </p:cNvPr>
          <p:cNvPicPr>
            <a:picLocks noChangeAspect="1"/>
          </p:cNvPicPr>
          <p:nvPr/>
        </p:nvPicPr>
        <p:blipFill>
          <a:blip r:embed="rId3"/>
          <a:stretch>
            <a:fillRect/>
          </a:stretch>
        </p:blipFill>
        <p:spPr>
          <a:xfrm>
            <a:off x="4938433" y="1477231"/>
            <a:ext cx="7124700" cy="4371975"/>
          </a:xfrm>
          <a:prstGeom prst="rect">
            <a:avLst/>
          </a:prstGeom>
        </p:spPr>
      </p:pic>
      <p:sp>
        <p:nvSpPr>
          <p:cNvPr id="2" name="Title 1"/>
          <p:cNvSpPr>
            <a:spLocks noGrp="1"/>
          </p:cNvSpPr>
          <p:nvPr>
            <p:ph type="title"/>
          </p:nvPr>
        </p:nvSpPr>
        <p:spPr>
          <a:xfrm>
            <a:off x="357963" y="404015"/>
            <a:ext cx="11018520" cy="553998"/>
          </a:xfrm>
        </p:spPr>
        <p:txBody>
          <a:bodyPr/>
          <a:lstStyle/>
          <a:p>
            <a:r>
              <a:rPr lang="en-US" dirty="0"/>
              <a:t>Duplicate for Button B</a:t>
            </a:r>
          </a:p>
        </p:txBody>
      </p:sp>
      <p:sp>
        <p:nvSpPr>
          <p:cNvPr id="13" name="TextBox 12">
            <a:extLst>
              <a:ext uri="{FF2B5EF4-FFF2-40B4-BE49-F238E27FC236}">
                <a16:creationId xmlns:a16="http://schemas.microsoft.com/office/drawing/2014/main" id="{63D24BF3-D2F6-405B-9C9E-D2DB7344579F}"/>
              </a:ext>
            </a:extLst>
          </p:cNvPr>
          <p:cNvSpPr txBox="1"/>
          <p:nvPr/>
        </p:nvSpPr>
        <p:spPr>
          <a:xfrm>
            <a:off x="241219" y="1674673"/>
            <a:ext cx="4490270" cy="2421112"/>
          </a:xfrm>
          <a:prstGeom prst="rect">
            <a:avLst/>
          </a:prstGeom>
          <a:noFill/>
        </p:spPr>
        <p:txBody>
          <a:bodyPr wrap="square" rtlCol="0">
            <a:spAutoFit/>
          </a:bodyPr>
          <a:lstStyle/>
          <a:p>
            <a:pPr marL="342900" lvl="0" indent="-342900" defTabSz="932742">
              <a:lnSpc>
                <a:spcPct val="120000"/>
              </a:lnSpc>
              <a:spcBef>
                <a:spcPts val="12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Right-click on the </a:t>
            </a:r>
            <a:r>
              <a:rPr lang="en-US" sz="2400" b="1" dirty="0">
                <a:solidFill>
                  <a:srgbClr val="D65CD6"/>
                </a:solidFill>
                <a:latin typeface="Segoe UI" panose="020B0502040204020203" pitchFamily="34" charset="0"/>
                <a:cs typeface="Segoe UI" panose="020B0502040204020203" pitchFamily="34" charset="0"/>
              </a:rPr>
              <a:t>On Button Press</a:t>
            </a:r>
            <a:r>
              <a:rPr lang="en-US" sz="2400" dirty="0">
                <a:solidFill>
                  <a:srgbClr val="505050"/>
                </a:solidFill>
                <a:latin typeface="Segoe UI" panose="020B0502040204020203" pitchFamily="34" charset="0"/>
                <a:cs typeface="Segoe UI" panose="020B0502040204020203" pitchFamily="34" charset="0"/>
              </a:rPr>
              <a:t> block and select </a:t>
            </a:r>
            <a:r>
              <a:rPr lang="en-US" sz="2400" b="1" dirty="0">
                <a:solidFill>
                  <a:srgbClr val="505050"/>
                </a:solidFill>
                <a:latin typeface="Segoe UI" panose="020B0502040204020203" pitchFamily="34" charset="0"/>
                <a:cs typeface="Segoe UI" panose="020B0502040204020203" pitchFamily="34" charset="0"/>
              </a:rPr>
              <a:t>Duplicate</a:t>
            </a:r>
          </a:p>
          <a:p>
            <a:pPr marL="342900" lvl="0" indent="-342900" defTabSz="932742">
              <a:lnSpc>
                <a:spcPct val="120000"/>
              </a:lnSpc>
              <a:spcBef>
                <a:spcPts val="1200"/>
              </a:spcBef>
              <a:buFont typeface="Arial" panose="020B0604020202020204" pitchFamily="34" charset="0"/>
              <a:buChar char="•"/>
              <a:defRPr/>
            </a:pPr>
            <a:r>
              <a:rPr lang="en-US" sz="2400" dirty="0">
                <a:solidFill>
                  <a:srgbClr val="505050"/>
                </a:solidFill>
                <a:latin typeface="Segoe UI" panose="020B0502040204020203" pitchFamily="34" charset="0"/>
                <a:cs typeface="Segoe UI" panose="020B0502040204020203" pitchFamily="34" charset="0"/>
              </a:rPr>
              <a:t>Use the drop-down menu to select </a:t>
            </a:r>
            <a:r>
              <a:rPr lang="en-US" sz="2400" b="1" dirty="0">
                <a:solidFill>
                  <a:srgbClr val="D65CD6"/>
                </a:solidFill>
                <a:latin typeface="Segoe UI" panose="020B0502040204020203" pitchFamily="34" charset="0"/>
                <a:cs typeface="Segoe UI" panose="020B0502040204020203" pitchFamily="34" charset="0"/>
              </a:rPr>
              <a:t>Button B</a:t>
            </a:r>
          </a:p>
        </p:txBody>
      </p:sp>
      <p:sp>
        <p:nvSpPr>
          <p:cNvPr id="8" name="Oval 7">
            <a:extLst>
              <a:ext uri="{FF2B5EF4-FFF2-40B4-BE49-F238E27FC236}">
                <a16:creationId xmlns:a16="http://schemas.microsoft.com/office/drawing/2014/main" id="{507FF8D9-7CAC-4116-A738-5C15E430352B}"/>
              </a:ext>
            </a:extLst>
          </p:cNvPr>
          <p:cNvSpPr/>
          <p:nvPr/>
        </p:nvSpPr>
        <p:spPr bwMode="auto">
          <a:xfrm>
            <a:off x="7009640" y="1594884"/>
            <a:ext cx="943514" cy="350874"/>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BCB31F2-CF82-442B-A44B-F0373AA35C23}"/>
              </a:ext>
            </a:extLst>
          </p:cNvPr>
          <p:cNvPicPr>
            <a:picLocks noChangeAspect="1"/>
          </p:cNvPicPr>
          <p:nvPr/>
        </p:nvPicPr>
        <p:blipFill>
          <a:blip r:embed="rId4"/>
          <a:stretch>
            <a:fillRect/>
          </a:stretch>
        </p:blipFill>
        <p:spPr>
          <a:xfrm>
            <a:off x="8320469" y="1876151"/>
            <a:ext cx="3622002" cy="2063390"/>
          </a:xfrm>
          <a:prstGeom prst="rect">
            <a:avLst/>
          </a:prstGeom>
        </p:spPr>
      </p:pic>
      <p:sp>
        <p:nvSpPr>
          <p:cNvPr id="11" name="Oval 10">
            <a:extLst>
              <a:ext uri="{FF2B5EF4-FFF2-40B4-BE49-F238E27FC236}">
                <a16:creationId xmlns:a16="http://schemas.microsoft.com/office/drawing/2014/main" id="{07708712-CFE5-4CFE-BD49-DB3C4FAD100C}"/>
              </a:ext>
            </a:extLst>
          </p:cNvPr>
          <p:cNvSpPr/>
          <p:nvPr/>
        </p:nvSpPr>
        <p:spPr bwMode="auto">
          <a:xfrm>
            <a:off x="9126996" y="1914251"/>
            <a:ext cx="943514" cy="425302"/>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9229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ACB55-4D5B-419C-A1DF-AD70A1C46A58}"/>
              </a:ext>
            </a:extLst>
          </p:cNvPr>
          <p:cNvSpPr>
            <a:spLocks noGrp="1"/>
          </p:cNvSpPr>
          <p:nvPr>
            <p:ph type="title"/>
          </p:nvPr>
        </p:nvSpPr>
        <p:spPr>
          <a:xfrm>
            <a:off x="269287" y="193299"/>
            <a:ext cx="11018520" cy="553998"/>
          </a:xfrm>
        </p:spPr>
        <p:txBody>
          <a:bodyPr/>
          <a:lstStyle/>
          <a:p>
            <a:r>
              <a:rPr lang="en-US" dirty="0"/>
              <a:t>Complete Code</a:t>
            </a:r>
          </a:p>
        </p:txBody>
      </p:sp>
      <p:pic>
        <p:nvPicPr>
          <p:cNvPr id="7" name="Picture 6" descr="A screen shot of a computer&#10;&#10;Description automatically generated">
            <a:extLst>
              <a:ext uri="{FF2B5EF4-FFF2-40B4-BE49-F238E27FC236}">
                <a16:creationId xmlns:a16="http://schemas.microsoft.com/office/drawing/2014/main" id="{A474BE1B-F802-4636-9911-724BC230A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61" y="905680"/>
            <a:ext cx="11754828" cy="5952320"/>
          </a:xfrm>
          <a:prstGeom prst="rect">
            <a:avLst/>
          </a:prstGeom>
        </p:spPr>
      </p:pic>
    </p:spTree>
    <p:extLst>
      <p:ext uri="{BB962C8B-B14F-4D97-AF65-F5344CB8AC3E}">
        <p14:creationId xmlns:p14="http://schemas.microsoft.com/office/powerpoint/2010/main" val="34343262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your program to Circuit Playground Express</a:t>
            </a:r>
          </a:p>
        </p:txBody>
      </p:sp>
      <p:sp>
        <p:nvSpPr>
          <p:cNvPr id="4" name="Text Placeholder 4"/>
          <p:cNvSpPr>
            <a:spLocks noGrp="1"/>
          </p:cNvSpPr>
          <p:nvPr>
            <p:ph type="body" sz="quarter" idx="10"/>
          </p:nvPr>
        </p:nvSpPr>
        <p:spPr>
          <a:xfrm>
            <a:off x="588263" y="1286907"/>
            <a:ext cx="11018521" cy="4170372"/>
          </a:xfrm>
        </p:spPr>
        <p:txBody>
          <a:bodyPr/>
          <a:lstStyle/>
          <a:p>
            <a:pPr marL="461963" indent="-461963">
              <a:lnSpc>
                <a:spcPct val="100000"/>
              </a:lnSpc>
              <a:spcBef>
                <a:spcPts val="1200"/>
              </a:spcBef>
              <a:spcAft>
                <a:spcPts val="600"/>
              </a:spcAft>
              <a:buFont typeface="+mj-lt"/>
              <a:buAutoNum type="arabicPeriod"/>
            </a:pPr>
            <a:r>
              <a:rPr lang="en-US" dirty="0">
                <a:solidFill>
                  <a:schemeClr val="tx1"/>
                </a:solidFill>
              </a:rPr>
              <a:t>Plug in your Circuit Playground Express to the computer via the USB cable</a:t>
            </a:r>
          </a:p>
          <a:p>
            <a:pPr marL="461963" indent="-461963">
              <a:lnSpc>
                <a:spcPct val="100000"/>
              </a:lnSpc>
              <a:spcBef>
                <a:spcPts val="1200"/>
              </a:spcBef>
              <a:spcAft>
                <a:spcPts val="600"/>
              </a:spcAft>
              <a:buFont typeface="+mj-lt"/>
              <a:buAutoNum type="arabicPeriod"/>
            </a:pPr>
            <a:endParaRPr lang="en-US" dirty="0">
              <a:solidFill>
                <a:schemeClr val="tx1"/>
              </a:solidFill>
            </a:endParaRPr>
          </a:p>
          <a:p>
            <a:pPr marL="461963" indent="-461963">
              <a:spcBef>
                <a:spcPts val="1200"/>
              </a:spcBef>
              <a:spcAft>
                <a:spcPts val="600"/>
              </a:spcAft>
              <a:buFont typeface="+mj-lt"/>
              <a:buAutoNum type="arabicPeriod"/>
            </a:pPr>
            <a:r>
              <a:rPr lang="en-US" dirty="0">
                <a:solidFill>
                  <a:schemeClr val="tx1"/>
                </a:solidFill>
              </a:rPr>
              <a:t>1st Time – Press and Release the </a:t>
            </a:r>
          </a:p>
          <a:p>
            <a:pPr marL="461963">
              <a:spcBef>
                <a:spcPts val="0"/>
              </a:spcBef>
              <a:spcAft>
                <a:spcPts val="600"/>
              </a:spcAft>
            </a:pPr>
            <a:r>
              <a:rPr lang="en-US" dirty="0">
                <a:solidFill>
                  <a:schemeClr val="tx1"/>
                </a:solidFill>
              </a:rPr>
              <a:t>Reset button on the board</a:t>
            </a:r>
          </a:p>
          <a:p>
            <a:pPr marL="461963" indent="-461963">
              <a:lnSpc>
                <a:spcPct val="100000"/>
              </a:lnSpc>
              <a:spcBef>
                <a:spcPts val="1200"/>
              </a:spcBef>
              <a:spcAft>
                <a:spcPts val="600"/>
              </a:spcAft>
              <a:buFont typeface="+mj-lt"/>
              <a:buAutoNum type="arabicPeriod"/>
            </a:pPr>
            <a:endParaRPr lang="en-US" dirty="0">
              <a:solidFill>
                <a:schemeClr val="tx1"/>
              </a:solidFill>
            </a:endParaRPr>
          </a:p>
          <a:p>
            <a:pPr marL="514350" indent="-514350">
              <a:lnSpc>
                <a:spcPct val="100000"/>
              </a:lnSpc>
              <a:spcBef>
                <a:spcPts val="1200"/>
              </a:spcBef>
              <a:spcAft>
                <a:spcPts val="600"/>
              </a:spcAft>
              <a:buFont typeface="+mj-lt"/>
              <a:buAutoNum type="arabicPeriod" startAt="3"/>
            </a:pPr>
            <a:r>
              <a:rPr lang="en-US" dirty="0">
                <a:solidFill>
                  <a:schemeClr val="tx1"/>
                </a:solidFill>
              </a:rPr>
              <a:t>Click Download Button</a:t>
            </a:r>
          </a:p>
        </p:txBody>
      </p:sp>
      <p:grpSp>
        <p:nvGrpSpPr>
          <p:cNvPr id="8" name="Group 7">
            <a:extLst>
              <a:ext uri="{FF2B5EF4-FFF2-40B4-BE49-F238E27FC236}">
                <a16:creationId xmlns:a16="http://schemas.microsoft.com/office/drawing/2014/main" id="{870B57AD-7136-442C-9AB5-17249988EE14}"/>
              </a:ext>
            </a:extLst>
          </p:cNvPr>
          <p:cNvGrpSpPr/>
          <p:nvPr/>
        </p:nvGrpSpPr>
        <p:grpSpPr>
          <a:xfrm>
            <a:off x="6767673" y="2680119"/>
            <a:ext cx="1979374" cy="1808946"/>
            <a:chOff x="8596473" y="2680119"/>
            <a:chExt cx="1979374" cy="1808946"/>
          </a:xfrm>
        </p:grpSpPr>
        <p:pic>
          <p:nvPicPr>
            <p:cNvPr id="9" name="Picture 8">
              <a:extLst>
                <a:ext uri="{FF2B5EF4-FFF2-40B4-BE49-F238E27FC236}">
                  <a16:creationId xmlns:a16="http://schemas.microsoft.com/office/drawing/2014/main" id="{8D9239C8-C7EC-4E1C-9504-A10F9F94138C}"/>
                </a:ext>
              </a:extLst>
            </p:cNvPr>
            <p:cNvPicPr>
              <a:picLocks noChangeAspect="1"/>
            </p:cNvPicPr>
            <p:nvPr/>
          </p:nvPicPr>
          <p:blipFill rotWithShape="1">
            <a:blip r:embed="rId3">
              <a:extLst>
                <a:ext uri="{28A0092B-C50C-407E-A947-70E740481C1C}">
                  <a14:useLocalDpi xmlns:a14="http://schemas.microsoft.com/office/drawing/2010/main" val="0"/>
                </a:ext>
              </a:extLst>
            </a:blip>
            <a:srcRect l="14697" r="9173"/>
            <a:stretch/>
          </p:blipFill>
          <p:spPr>
            <a:xfrm rot="10800000">
              <a:off x="8596473" y="2680119"/>
              <a:ext cx="1979374" cy="1808946"/>
            </a:xfrm>
            <a:prstGeom prst="rect">
              <a:avLst/>
            </a:prstGeom>
          </p:spPr>
        </p:pic>
        <p:sp>
          <p:nvSpPr>
            <p:cNvPr id="10" name="Oval 9">
              <a:extLst>
                <a:ext uri="{FF2B5EF4-FFF2-40B4-BE49-F238E27FC236}">
                  <a16:creationId xmlns:a16="http://schemas.microsoft.com/office/drawing/2014/main" id="{0D94DE80-9B27-43EF-85FD-250DBECCB929}"/>
                </a:ext>
              </a:extLst>
            </p:cNvPr>
            <p:cNvSpPr/>
            <p:nvPr/>
          </p:nvSpPr>
          <p:spPr>
            <a:xfrm>
              <a:off x="9405749" y="3346368"/>
              <a:ext cx="344643" cy="2675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27"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3ECA9918-0EC8-4D9A-9081-9427A3C14B55}"/>
              </a:ext>
            </a:extLst>
          </p:cNvPr>
          <p:cNvSpPr txBox="1"/>
          <p:nvPr/>
        </p:nvSpPr>
        <p:spPr>
          <a:xfrm>
            <a:off x="8970745" y="3292204"/>
            <a:ext cx="1443260" cy="58477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45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Lights should turn green</a:t>
            </a:r>
          </a:p>
        </p:txBody>
      </p:sp>
      <p:pic>
        <p:nvPicPr>
          <p:cNvPr id="3" name="Picture 2">
            <a:extLst>
              <a:ext uri="{FF2B5EF4-FFF2-40B4-BE49-F238E27FC236}">
                <a16:creationId xmlns:a16="http://schemas.microsoft.com/office/drawing/2014/main" id="{C17B0BD9-E85F-4857-ADBA-65B8A49347B2}"/>
              </a:ext>
            </a:extLst>
          </p:cNvPr>
          <p:cNvPicPr>
            <a:picLocks noChangeAspect="1"/>
          </p:cNvPicPr>
          <p:nvPr/>
        </p:nvPicPr>
        <p:blipFill rotWithShape="1">
          <a:blip r:embed="rId4"/>
          <a:srcRect l="1212" t="11005" r="2614" b="7806"/>
          <a:stretch/>
        </p:blipFill>
        <p:spPr>
          <a:xfrm>
            <a:off x="1511454" y="5571093"/>
            <a:ext cx="2762162" cy="488414"/>
          </a:xfrm>
          <a:prstGeom prst="rect">
            <a:avLst/>
          </a:prstGeom>
        </p:spPr>
      </p:pic>
    </p:spTree>
    <p:extLst>
      <p:ext uri="{BB962C8B-B14F-4D97-AF65-F5344CB8AC3E}">
        <p14:creationId xmlns:p14="http://schemas.microsoft.com/office/powerpoint/2010/main" val="13377352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73255"/>
            <a:ext cx="11018520" cy="553998"/>
          </a:xfrm>
        </p:spPr>
        <p:txBody>
          <a:bodyPr/>
          <a:lstStyle/>
          <a:p>
            <a:r>
              <a:rPr lang="en-US" dirty="0"/>
              <a:t>Making the Power Glove</a:t>
            </a:r>
          </a:p>
        </p:txBody>
      </p:sp>
      <p:sp>
        <p:nvSpPr>
          <p:cNvPr id="13" name="TextBox 12">
            <a:extLst>
              <a:ext uri="{FF2B5EF4-FFF2-40B4-BE49-F238E27FC236}">
                <a16:creationId xmlns:a16="http://schemas.microsoft.com/office/drawing/2014/main" id="{63D24BF3-D2F6-405B-9C9E-D2DB7344579F}"/>
              </a:ext>
            </a:extLst>
          </p:cNvPr>
          <p:cNvSpPr txBox="1"/>
          <p:nvPr/>
        </p:nvSpPr>
        <p:spPr>
          <a:xfrm>
            <a:off x="588263" y="954952"/>
            <a:ext cx="10636428" cy="1564531"/>
          </a:xfrm>
          <a:prstGeom prst="rect">
            <a:avLst/>
          </a:prstGeom>
          <a:noFill/>
        </p:spPr>
        <p:txBody>
          <a:bodyPr wrap="square" rtlCol="0">
            <a:spAutoFit/>
          </a:bodyPr>
          <a:lstStyle/>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Unplug your Circuit Playground Express from the computer</a:t>
            </a:r>
          </a:p>
          <a:p>
            <a:pPr marL="457200" lvl="0" indent="-457200" defTabSz="932742">
              <a:spcAft>
                <a:spcPts val="450"/>
              </a:spcAft>
              <a:buFont typeface="Arial" panose="020B0604020202020204" pitchFamily="34" charset="0"/>
              <a:buChar char="•"/>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Pick a shoelace and wristband</a:t>
            </a:r>
          </a:p>
          <a:p>
            <a:pPr marL="457200" lvl="0" indent="-457200" defTabSz="932742">
              <a:spcAft>
                <a:spcPts val="450"/>
              </a:spcAft>
              <a:buFont typeface="Arial" panose="020B0604020202020204" pitchFamily="34" charset="0"/>
              <a:buChar char="•"/>
              <a:defRPr/>
            </a:pPr>
            <a:r>
              <a:rPr lang="en-US" sz="2800" dirty="0">
                <a:solidFill>
                  <a:srgbClr val="505050"/>
                </a:solidFill>
                <a:latin typeface="Segoe UI" panose="020B0502040204020203" pitchFamily="34" charset="0"/>
                <a:cs typeface="Segoe UI" panose="020B0502040204020203" pitchFamily="34" charset="0"/>
              </a:rPr>
              <a:t>Thread the shoelace evenly through the top CPX connectors</a:t>
            </a:r>
            <a:endPar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pic>
        <p:nvPicPr>
          <p:cNvPr id="4" name="Picture 3" descr="A close up of a necklace&#10;&#10;Description automatically generated">
            <a:extLst>
              <a:ext uri="{FF2B5EF4-FFF2-40B4-BE49-F238E27FC236}">
                <a16:creationId xmlns:a16="http://schemas.microsoft.com/office/drawing/2014/main" id="{F58F6B5F-E54E-4ECC-B473-B88C577C5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892" y="2685930"/>
            <a:ext cx="2987791" cy="3983721"/>
          </a:xfrm>
          <a:prstGeom prst="rect">
            <a:avLst/>
          </a:prstGeom>
        </p:spPr>
      </p:pic>
      <p:pic>
        <p:nvPicPr>
          <p:cNvPr id="6" name="Picture 5" descr="A close up of a necklace&#10;&#10;Description automatically generated">
            <a:extLst>
              <a:ext uri="{FF2B5EF4-FFF2-40B4-BE49-F238E27FC236}">
                <a16:creationId xmlns:a16="http://schemas.microsoft.com/office/drawing/2014/main" id="{AD84BAA7-62DD-4DD9-AAB7-6FEA68A103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552" y="2685932"/>
            <a:ext cx="2987790" cy="3983720"/>
          </a:xfrm>
          <a:prstGeom prst="rect">
            <a:avLst/>
          </a:prstGeom>
        </p:spPr>
      </p:pic>
    </p:spTree>
    <p:extLst>
      <p:ext uri="{BB962C8B-B14F-4D97-AF65-F5344CB8AC3E}">
        <p14:creationId xmlns:p14="http://schemas.microsoft.com/office/powerpoint/2010/main" val="123132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73255"/>
            <a:ext cx="11018520" cy="553998"/>
          </a:xfrm>
        </p:spPr>
        <p:txBody>
          <a:bodyPr/>
          <a:lstStyle/>
          <a:p>
            <a:r>
              <a:rPr lang="en-US" dirty="0"/>
              <a:t>Threading the finger holes</a:t>
            </a:r>
          </a:p>
        </p:txBody>
      </p:sp>
      <p:sp>
        <p:nvSpPr>
          <p:cNvPr id="13" name="TextBox 12">
            <a:extLst>
              <a:ext uri="{FF2B5EF4-FFF2-40B4-BE49-F238E27FC236}">
                <a16:creationId xmlns:a16="http://schemas.microsoft.com/office/drawing/2014/main" id="{63D24BF3-D2F6-405B-9C9E-D2DB7344579F}"/>
              </a:ext>
            </a:extLst>
          </p:cNvPr>
          <p:cNvSpPr txBox="1"/>
          <p:nvPr/>
        </p:nvSpPr>
        <p:spPr>
          <a:xfrm>
            <a:off x="588263" y="954952"/>
            <a:ext cx="10636428" cy="523220"/>
          </a:xfrm>
          <a:prstGeom prst="rect">
            <a:avLst/>
          </a:prstGeom>
          <a:noFill/>
        </p:spPr>
        <p:txBody>
          <a:bodyPr wrap="square" rtlCol="0">
            <a:spAutoFit/>
          </a:bodyPr>
          <a:lstStyle/>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Make 2 more loops for pointer finger, and ring finger</a:t>
            </a:r>
          </a:p>
        </p:txBody>
      </p:sp>
      <p:pic>
        <p:nvPicPr>
          <p:cNvPr id="5" name="Picture 4" descr="A necklace on a table&#10;&#10;Description automatically generated">
            <a:extLst>
              <a:ext uri="{FF2B5EF4-FFF2-40B4-BE49-F238E27FC236}">
                <a16:creationId xmlns:a16="http://schemas.microsoft.com/office/drawing/2014/main" id="{5258E12E-9C9A-4F07-BB05-495DB35DE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663" y="1594352"/>
            <a:ext cx="4599946" cy="4990393"/>
          </a:xfrm>
          <a:prstGeom prst="rect">
            <a:avLst/>
          </a:prstGeom>
        </p:spPr>
      </p:pic>
      <p:pic>
        <p:nvPicPr>
          <p:cNvPr id="8" name="Picture 7" descr="A necklace on a wooden table&#10;&#10;Description automatically generated">
            <a:extLst>
              <a:ext uri="{FF2B5EF4-FFF2-40B4-BE49-F238E27FC236}">
                <a16:creationId xmlns:a16="http://schemas.microsoft.com/office/drawing/2014/main" id="{6685B893-454A-4BD6-86A3-1491A3E93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120" y="1845483"/>
            <a:ext cx="5953614" cy="4465211"/>
          </a:xfrm>
          <a:prstGeom prst="rect">
            <a:avLst/>
          </a:prstGeom>
        </p:spPr>
      </p:pic>
    </p:spTree>
    <p:extLst>
      <p:ext uri="{BB962C8B-B14F-4D97-AF65-F5344CB8AC3E}">
        <p14:creationId xmlns:p14="http://schemas.microsoft.com/office/powerpoint/2010/main" val="793797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73255"/>
            <a:ext cx="11018520" cy="553998"/>
          </a:xfrm>
        </p:spPr>
        <p:txBody>
          <a:bodyPr/>
          <a:lstStyle/>
          <a:p>
            <a:r>
              <a:rPr lang="en-US" dirty="0"/>
              <a:t>Thread through the side holes</a:t>
            </a:r>
          </a:p>
        </p:txBody>
      </p:sp>
      <p:pic>
        <p:nvPicPr>
          <p:cNvPr id="4" name="Picture 3" descr="A hand holding a necklace&#10;&#10;Description automatically generated">
            <a:extLst>
              <a:ext uri="{FF2B5EF4-FFF2-40B4-BE49-F238E27FC236}">
                <a16:creationId xmlns:a16="http://schemas.microsoft.com/office/drawing/2014/main" id="{8FE2F86B-F8C0-447E-852A-ABE0721B1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49" y="1021192"/>
            <a:ext cx="5017220" cy="5329550"/>
          </a:xfrm>
          <a:prstGeom prst="rect">
            <a:avLst/>
          </a:prstGeom>
        </p:spPr>
      </p:pic>
      <p:pic>
        <p:nvPicPr>
          <p:cNvPr id="7" name="Picture 6" descr="A picture containing bicycle&#10;&#10;Description automatically generated">
            <a:extLst>
              <a:ext uri="{FF2B5EF4-FFF2-40B4-BE49-F238E27FC236}">
                <a16:creationId xmlns:a16="http://schemas.microsoft.com/office/drawing/2014/main" id="{58678D29-DF35-4B26-8095-169BEB2C2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0722" y="1567394"/>
            <a:ext cx="6273386" cy="4216019"/>
          </a:xfrm>
          <a:prstGeom prst="rect">
            <a:avLst/>
          </a:prstGeom>
        </p:spPr>
      </p:pic>
    </p:spTree>
    <p:extLst>
      <p:ext uri="{BB962C8B-B14F-4D97-AF65-F5344CB8AC3E}">
        <p14:creationId xmlns:p14="http://schemas.microsoft.com/office/powerpoint/2010/main" val="1956106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261" y="2191487"/>
            <a:ext cx="2809455" cy="1976251"/>
          </a:xfrm>
        </p:spPr>
        <p:txBody>
          <a:bodyPr/>
          <a:lstStyle/>
          <a:p>
            <a:r>
              <a:rPr lang="en-US" dirty="0"/>
              <a:t>What is computer Hardware?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1441" y="1989357"/>
            <a:ext cx="5076336" cy="3734280"/>
          </a:xfrm>
          <a:prstGeom prst="rect">
            <a:avLst/>
          </a:prstGeom>
        </p:spPr>
      </p:pic>
      <p:sp>
        <p:nvSpPr>
          <p:cNvPr id="18" name="TextBox 17">
            <a:extLst>
              <a:ext uri="{FF2B5EF4-FFF2-40B4-BE49-F238E27FC236}">
                <a16:creationId xmlns:a16="http://schemas.microsoft.com/office/drawing/2014/main" id="{223514EC-1631-4DBE-A22F-40561DB20C01}"/>
              </a:ext>
            </a:extLst>
          </p:cNvPr>
          <p:cNvSpPr txBox="1"/>
          <p:nvPr/>
        </p:nvSpPr>
        <p:spPr>
          <a:xfrm>
            <a:off x="8027777" y="2191487"/>
            <a:ext cx="4164223" cy="3277820"/>
          </a:xfrm>
          <a:prstGeom prst="rect">
            <a:avLst/>
          </a:prstGeom>
          <a:noFill/>
        </p:spPr>
        <p:txBody>
          <a:bodyPr wrap="square" lIns="0" tIns="0" rIns="0" bIns="0" rtlCol="0">
            <a:spAutoFit/>
          </a:bodyPr>
          <a:lstStyle/>
          <a:p>
            <a:pPr marL="457200" indent="-457200" algn="l">
              <a:spcAft>
                <a:spcPts val="600"/>
              </a:spcAft>
              <a:buFont typeface="+mj-lt"/>
              <a:buAutoNum type="arabicPeriod"/>
            </a:pPr>
            <a:r>
              <a:rPr lang="en-US" sz="2400" dirty="0">
                <a:gradFill>
                  <a:gsLst>
                    <a:gs pos="2917">
                      <a:schemeClr val="tx1"/>
                    </a:gs>
                    <a:gs pos="30000">
                      <a:schemeClr val="tx1"/>
                    </a:gs>
                  </a:gsLst>
                  <a:lin ang="5400000" scaled="0"/>
                </a:gradFill>
              </a:rPr>
              <a:t>Central Processing Unit    (CPU, “chip”)</a:t>
            </a:r>
          </a:p>
          <a:p>
            <a:pPr marL="457200" indent="-457200" algn="l">
              <a:spcBef>
                <a:spcPts val="1200"/>
              </a:spcBef>
              <a:buFont typeface="+mj-lt"/>
              <a:buAutoNum type="arabicPeriod"/>
            </a:pPr>
            <a:r>
              <a:rPr lang="en-US" sz="2400" dirty="0">
                <a:gradFill>
                  <a:gsLst>
                    <a:gs pos="2917">
                      <a:schemeClr val="tx1"/>
                    </a:gs>
                    <a:gs pos="30000">
                      <a:schemeClr val="tx1"/>
                    </a:gs>
                  </a:gsLst>
                  <a:lin ang="5400000" scaled="0"/>
                </a:gradFill>
              </a:rPr>
              <a:t>Memory</a:t>
            </a:r>
          </a:p>
          <a:p>
            <a:pPr marL="914383" lvl="1" indent="-457200">
              <a:buFont typeface="Arial" panose="020B0604020202020204" pitchFamily="34" charset="0"/>
              <a:buChar char="•"/>
            </a:pPr>
            <a:r>
              <a:rPr lang="en-US" sz="2400" dirty="0">
                <a:gradFill>
                  <a:gsLst>
                    <a:gs pos="2917">
                      <a:schemeClr val="tx1"/>
                    </a:gs>
                    <a:gs pos="30000">
                      <a:schemeClr val="tx1"/>
                    </a:gs>
                  </a:gsLst>
                  <a:lin ang="5400000" scaled="0"/>
                </a:gradFill>
              </a:rPr>
              <a:t>RAM</a:t>
            </a:r>
          </a:p>
          <a:p>
            <a:pPr marL="914383" lvl="1" indent="-457200">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Storage (“hard drive”)</a:t>
            </a:r>
          </a:p>
          <a:p>
            <a:pPr marL="457200" indent="-457200">
              <a:spcBef>
                <a:spcPts val="1200"/>
              </a:spcBef>
              <a:spcAft>
                <a:spcPts val="600"/>
              </a:spcAft>
              <a:buFont typeface="+mj-lt"/>
              <a:buAutoNum type="arabicPeriod"/>
            </a:pPr>
            <a:r>
              <a:rPr lang="en-US" sz="2400" dirty="0">
                <a:gradFill>
                  <a:gsLst>
                    <a:gs pos="2917">
                      <a:schemeClr val="tx1"/>
                    </a:gs>
                    <a:gs pos="30000">
                      <a:schemeClr val="tx1"/>
                    </a:gs>
                  </a:gsLst>
                  <a:lin ang="5400000" scaled="0"/>
                </a:gradFill>
              </a:rPr>
              <a:t>Inputs</a:t>
            </a:r>
          </a:p>
          <a:p>
            <a:pPr marL="457200" indent="-457200">
              <a:spcBef>
                <a:spcPts val="1200"/>
              </a:spcBef>
              <a:buFont typeface="+mj-lt"/>
              <a:buAutoNum type="arabicPeriod"/>
            </a:pPr>
            <a:r>
              <a:rPr lang="en-US" sz="2400" dirty="0">
                <a:gradFill>
                  <a:gsLst>
                    <a:gs pos="2917">
                      <a:schemeClr val="tx1"/>
                    </a:gs>
                    <a:gs pos="30000">
                      <a:schemeClr val="tx1"/>
                    </a:gs>
                  </a:gsLst>
                  <a:lin ang="5400000" scaled="0"/>
                </a:gradFill>
              </a:rPr>
              <a:t>Outputs</a:t>
            </a:r>
          </a:p>
        </p:txBody>
      </p:sp>
    </p:spTree>
    <p:extLst>
      <p:ext uri="{BB962C8B-B14F-4D97-AF65-F5344CB8AC3E}">
        <p14:creationId xmlns:p14="http://schemas.microsoft.com/office/powerpoint/2010/main" val="266066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Effect transition="in" filter="fade">
                                      <p:cBhvr>
                                        <p:cTn id="11" dur="500"/>
                                        <p:tgtEl>
                                          <p:spTgt spid="18">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xEl>
                                              <p:pRg st="2" end="2"/>
                                            </p:txEl>
                                          </p:spTgt>
                                        </p:tgtEl>
                                        <p:attrNameLst>
                                          <p:attrName>style.visibility</p:attrName>
                                        </p:attrNameLst>
                                      </p:cBhvr>
                                      <p:to>
                                        <p:strVal val="visible"/>
                                      </p:to>
                                    </p:set>
                                    <p:animEffect transition="in" filter="fade">
                                      <p:cBhvr>
                                        <p:cTn id="14" dur="500"/>
                                        <p:tgtEl>
                                          <p:spTgt spid="18">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animEffect transition="in" filter="fade">
                                      <p:cBhvr>
                                        <p:cTn id="17" dur="500"/>
                                        <p:tgtEl>
                                          <p:spTgt spid="18">
                                            <p:txEl>
                                              <p:pRg st="3" end="3"/>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animEffect transition="in" filter="fade">
                                      <p:cBhvr>
                                        <p:cTn id="21" dur="500"/>
                                        <p:tgtEl>
                                          <p:spTgt spid="18">
                                            <p:txEl>
                                              <p:pRg st="4" end="4"/>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animEffect transition="in" filter="fade">
                                      <p:cBhvr>
                                        <p:cTn id="25"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73255"/>
            <a:ext cx="11018520" cy="553998"/>
          </a:xfrm>
        </p:spPr>
        <p:txBody>
          <a:bodyPr/>
          <a:lstStyle/>
          <a:p>
            <a:r>
              <a:rPr lang="en-US" dirty="0"/>
              <a:t>Attach battery pack to wristband</a:t>
            </a:r>
          </a:p>
        </p:txBody>
      </p:sp>
      <p:sp>
        <p:nvSpPr>
          <p:cNvPr id="5" name="TextBox 4">
            <a:extLst>
              <a:ext uri="{FF2B5EF4-FFF2-40B4-BE49-F238E27FC236}">
                <a16:creationId xmlns:a16="http://schemas.microsoft.com/office/drawing/2014/main" id="{FA6643C0-6240-4AA0-879E-B72B7934A674}"/>
              </a:ext>
            </a:extLst>
          </p:cNvPr>
          <p:cNvSpPr txBox="1"/>
          <p:nvPr/>
        </p:nvSpPr>
        <p:spPr>
          <a:xfrm>
            <a:off x="588263" y="954952"/>
            <a:ext cx="10636428" cy="1069524"/>
          </a:xfrm>
          <a:prstGeom prst="rect">
            <a:avLst/>
          </a:prstGeom>
          <a:noFill/>
        </p:spPr>
        <p:txBody>
          <a:bodyPr wrap="square" rtlCol="0">
            <a:spAutoFit/>
          </a:bodyPr>
          <a:lstStyle/>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Put batteries in battery pack</a:t>
            </a:r>
          </a:p>
          <a:p>
            <a:pPr marL="457200" lvl="0" indent="-457200" defTabSz="932742">
              <a:spcAft>
                <a:spcPts val="450"/>
              </a:spcAft>
              <a:buFont typeface="Arial" panose="020B0604020202020204" pitchFamily="34" charset="0"/>
              <a:buChar char="•"/>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Use the battery pack clip to attach to wrist band</a:t>
            </a:r>
          </a:p>
        </p:txBody>
      </p:sp>
      <p:pic>
        <p:nvPicPr>
          <p:cNvPr id="6" name="Picture 5" descr="A picture containing floor, person, table, electronics&#10;&#10;Description automatically generated">
            <a:extLst>
              <a:ext uri="{FF2B5EF4-FFF2-40B4-BE49-F238E27FC236}">
                <a16:creationId xmlns:a16="http://schemas.microsoft.com/office/drawing/2014/main" id="{30E7918E-F58F-48A8-BB39-DA8C52203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07490" y="2381333"/>
            <a:ext cx="3417321" cy="3580804"/>
          </a:xfrm>
          <a:prstGeom prst="rect">
            <a:avLst/>
          </a:prstGeom>
        </p:spPr>
      </p:pic>
      <p:pic>
        <p:nvPicPr>
          <p:cNvPr id="9" name="Picture 8" descr="A picture containing table, indoor, floor&#10;&#10;Description automatically generated">
            <a:extLst>
              <a:ext uri="{FF2B5EF4-FFF2-40B4-BE49-F238E27FC236}">
                <a16:creationId xmlns:a16="http://schemas.microsoft.com/office/drawing/2014/main" id="{6A1E03AA-209F-462F-A3D6-448FD6BBB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8638" y="2379477"/>
            <a:ext cx="4358418" cy="3110441"/>
          </a:xfrm>
          <a:prstGeom prst="rect">
            <a:avLst/>
          </a:prstGeom>
        </p:spPr>
      </p:pic>
      <p:pic>
        <p:nvPicPr>
          <p:cNvPr id="11" name="Picture 10" descr="A close up of a device&#10;&#10;Description automatically generated">
            <a:extLst>
              <a:ext uri="{FF2B5EF4-FFF2-40B4-BE49-F238E27FC236}">
                <a16:creationId xmlns:a16="http://schemas.microsoft.com/office/drawing/2014/main" id="{50ED5450-739E-4B5D-B935-A64A55FCD4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0883" y="2379477"/>
            <a:ext cx="2504339" cy="4329883"/>
          </a:xfrm>
          <a:prstGeom prst="rect">
            <a:avLst/>
          </a:prstGeom>
        </p:spPr>
      </p:pic>
    </p:spTree>
    <p:extLst>
      <p:ext uri="{BB962C8B-B14F-4D97-AF65-F5344CB8AC3E}">
        <p14:creationId xmlns:p14="http://schemas.microsoft.com/office/powerpoint/2010/main" val="2904809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73255"/>
            <a:ext cx="11018520" cy="553998"/>
          </a:xfrm>
        </p:spPr>
        <p:txBody>
          <a:bodyPr/>
          <a:lstStyle/>
          <a:p>
            <a:r>
              <a:rPr lang="en-US" dirty="0"/>
              <a:t>Mount to hand</a:t>
            </a:r>
          </a:p>
        </p:txBody>
      </p:sp>
      <p:sp>
        <p:nvSpPr>
          <p:cNvPr id="5" name="TextBox 4">
            <a:extLst>
              <a:ext uri="{FF2B5EF4-FFF2-40B4-BE49-F238E27FC236}">
                <a16:creationId xmlns:a16="http://schemas.microsoft.com/office/drawing/2014/main" id="{FA6643C0-6240-4AA0-879E-B72B7934A674}"/>
              </a:ext>
            </a:extLst>
          </p:cNvPr>
          <p:cNvSpPr txBox="1"/>
          <p:nvPr/>
        </p:nvSpPr>
        <p:spPr>
          <a:xfrm>
            <a:off x="588263" y="954952"/>
            <a:ext cx="10636428" cy="1069524"/>
          </a:xfrm>
          <a:prstGeom prst="rect">
            <a:avLst/>
          </a:prstGeom>
          <a:noFill/>
        </p:spPr>
        <p:txBody>
          <a:bodyPr wrap="square" rtlCol="0">
            <a:spAutoFit/>
          </a:bodyPr>
          <a:lstStyle/>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Put 3 fingers through the loops</a:t>
            </a:r>
          </a:p>
          <a:p>
            <a:pPr marL="457200" lvl="0" indent="-457200" defTabSz="932742">
              <a:spcAft>
                <a:spcPts val="450"/>
              </a:spcAft>
              <a:buFont typeface="Arial" panose="020B0604020202020204" pitchFamily="34" charset="0"/>
              <a:buChar char="•"/>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Have a friend help tie shoelaces at your wrist</a:t>
            </a:r>
          </a:p>
        </p:txBody>
      </p:sp>
      <p:pic>
        <p:nvPicPr>
          <p:cNvPr id="4" name="Picture 3" descr="A close up of a persons hand&#10;&#10;Description automatically generated">
            <a:extLst>
              <a:ext uri="{FF2B5EF4-FFF2-40B4-BE49-F238E27FC236}">
                <a16:creationId xmlns:a16="http://schemas.microsoft.com/office/drawing/2014/main" id="{B613F3FE-9B53-4097-897C-9706E39A7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330" y="2152175"/>
            <a:ext cx="3348211" cy="4464281"/>
          </a:xfrm>
          <a:prstGeom prst="rect">
            <a:avLst/>
          </a:prstGeom>
        </p:spPr>
      </p:pic>
      <p:pic>
        <p:nvPicPr>
          <p:cNvPr id="8" name="Picture 7" descr="A picture containing handwear&#10;&#10;Description automatically generated">
            <a:extLst>
              <a:ext uri="{FF2B5EF4-FFF2-40B4-BE49-F238E27FC236}">
                <a16:creationId xmlns:a16="http://schemas.microsoft.com/office/drawing/2014/main" id="{E96E68AF-9322-474D-8F44-28DAB40C3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474" y="2152175"/>
            <a:ext cx="3348211" cy="4464281"/>
          </a:xfrm>
          <a:prstGeom prst="rect">
            <a:avLst/>
          </a:prstGeom>
        </p:spPr>
      </p:pic>
    </p:spTree>
    <p:extLst>
      <p:ext uri="{BB962C8B-B14F-4D97-AF65-F5344CB8AC3E}">
        <p14:creationId xmlns:p14="http://schemas.microsoft.com/office/powerpoint/2010/main" val="27736256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73255"/>
            <a:ext cx="11018520" cy="553998"/>
          </a:xfrm>
        </p:spPr>
        <p:txBody>
          <a:bodyPr/>
          <a:lstStyle/>
          <a:p>
            <a:r>
              <a:rPr lang="en-US" dirty="0"/>
              <a:t>Attach Batteries</a:t>
            </a:r>
          </a:p>
        </p:txBody>
      </p:sp>
      <p:sp>
        <p:nvSpPr>
          <p:cNvPr id="5" name="TextBox 4">
            <a:extLst>
              <a:ext uri="{FF2B5EF4-FFF2-40B4-BE49-F238E27FC236}">
                <a16:creationId xmlns:a16="http://schemas.microsoft.com/office/drawing/2014/main" id="{FA6643C0-6240-4AA0-879E-B72B7934A674}"/>
              </a:ext>
            </a:extLst>
          </p:cNvPr>
          <p:cNvSpPr txBox="1"/>
          <p:nvPr/>
        </p:nvSpPr>
        <p:spPr>
          <a:xfrm>
            <a:off x="588263" y="954952"/>
            <a:ext cx="10636428" cy="1069524"/>
          </a:xfrm>
          <a:prstGeom prst="rect">
            <a:avLst/>
          </a:prstGeom>
          <a:noFill/>
        </p:spPr>
        <p:txBody>
          <a:bodyPr wrap="square" rtlCol="0">
            <a:spAutoFit/>
          </a:bodyPr>
          <a:lstStyle/>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Put on wristband and battery pack</a:t>
            </a:r>
          </a:p>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Insert battery cable into Circuit Playground Express</a:t>
            </a:r>
          </a:p>
        </p:txBody>
      </p:sp>
      <p:pic>
        <p:nvPicPr>
          <p:cNvPr id="6" name="Picture 5">
            <a:extLst>
              <a:ext uri="{FF2B5EF4-FFF2-40B4-BE49-F238E27FC236}">
                <a16:creationId xmlns:a16="http://schemas.microsoft.com/office/drawing/2014/main" id="{A480DAB2-508E-4380-8C70-4DC169EE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51181" y="2217803"/>
            <a:ext cx="7861209" cy="4461767"/>
          </a:xfrm>
          <a:prstGeom prst="rect">
            <a:avLst/>
          </a:prstGeom>
        </p:spPr>
      </p:pic>
      <p:sp>
        <p:nvSpPr>
          <p:cNvPr id="7" name="Oval 6">
            <a:extLst>
              <a:ext uri="{FF2B5EF4-FFF2-40B4-BE49-F238E27FC236}">
                <a16:creationId xmlns:a16="http://schemas.microsoft.com/office/drawing/2014/main" id="{EF842A85-DD2A-4A5B-8694-6922107DE229}"/>
              </a:ext>
            </a:extLst>
          </p:cNvPr>
          <p:cNvSpPr/>
          <p:nvPr/>
        </p:nvSpPr>
        <p:spPr bwMode="auto">
          <a:xfrm>
            <a:off x="5210106" y="4374647"/>
            <a:ext cx="506539" cy="55258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4729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F94CC-0375-4973-9799-6647417569F4}"/>
              </a:ext>
            </a:extLst>
          </p:cNvPr>
          <p:cNvSpPr>
            <a:spLocks noGrp="1"/>
          </p:cNvSpPr>
          <p:nvPr>
            <p:ph type="title"/>
          </p:nvPr>
        </p:nvSpPr>
        <p:spPr>
          <a:xfrm>
            <a:off x="509322" y="1136171"/>
            <a:ext cx="5634920" cy="587374"/>
          </a:xfrm>
        </p:spPr>
        <p:txBody>
          <a:bodyPr/>
          <a:lstStyle/>
          <a:p>
            <a:r>
              <a:rPr lang="en-US" dirty="0"/>
              <a:t>Test your Power Glove</a:t>
            </a:r>
          </a:p>
        </p:txBody>
      </p:sp>
      <p:sp>
        <p:nvSpPr>
          <p:cNvPr id="4" name="TextBox 3">
            <a:extLst>
              <a:ext uri="{FF2B5EF4-FFF2-40B4-BE49-F238E27FC236}">
                <a16:creationId xmlns:a16="http://schemas.microsoft.com/office/drawing/2014/main" id="{8A7503E6-D5C4-49D2-AE01-2B48E991E1AD}"/>
              </a:ext>
            </a:extLst>
          </p:cNvPr>
          <p:cNvSpPr txBox="1"/>
          <p:nvPr/>
        </p:nvSpPr>
        <p:spPr>
          <a:xfrm>
            <a:off x="509322" y="2108948"/>
            <a:ext cx="10636428" cy="2162130"/>
          </a:xfrm>
          <a:prstGeom prst="rect">
            <a:avLst/>
          </a:prstGeom>
          <a:noFill/>
        </p:spPr>
        <p:txBody>
          <a:bodyPr wrap="square" rtlCol="0">
            <a:spAutoFit/>
          </a:bodyPr>
          <a:lstStyle/>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Turn on batteries</a:t>
            </a:r>
          </a:p>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Check start-up animation</a:t>
            </a:r>
          </a:p>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lang="en-US" sz="2800" dirty="0">
                <a:solidFill>
                  <a:srgbClr val="505050"/>
                </a:solidFill>
                <a:latin typeface="Segoe UI" panose="020B0502040204020203" pitchFamily="34" charset="0"/>
                <a:cs typeface="Segoe UI" panose="020B0502040204020203" pitchFamily="34" charset="0"/>
              </a:rPr>
              <a:t>Check Shake, Tilt Left/Right</a:t>
            </a:r>
          </a:p>
          <a:p>
            <a:pPr marL="457200" marR="0" lvl="0" indent="-457200" algn="l" defTabSz="932742"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Press buttons to shoot</a:t>
            </a:r>
          </a:p>
        </p:txBody>
      </p:sp>
    </p:spTree>
    <p:extLst>
      <p:ext uri="{BB962C8B-B14F-4D97-AF65-F5344CB8AC3E}">
        <p14:creationId xmlns:p14="http://schemas.microsoft.com/office/powerpoint/2010/main" val="32375598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A2B8-A7E4-476F-9DCF-9403ABDEA124}"/>
              </a:ext>
            </a:extLst>
          </p:cNvPr>
          <p:cNvSpPr>
            <a:spLocks noGrp="1"/>
          </p:cNvSpPr>
          <p:nvPr>
            <p:ph type="title"/>
          </p:nvPr>
        </p:nvSpPr>
        <p:spPr>
          <a:xfrm>
            <a:off x="582042" y="1425059"/>
            <a:ext cx="4167887" cy="553998"/>
          </a:xfrm>
        </p:spPr>
        <p:txBody>
          <a:bodyPr/>
          <a:lstStyle/>
          <a:p>
            <a:r>
              <a:rPr lang="en-US" dirty="0"/>
              <a:t>Share your Code</a:t>
            </a:r>
          </a:p>
        </p:txBody>
      </p:sp>
      <p:sp>
        <p:nvSpPr>
          <p:cNvPr id="11" name="Text Placeholder 2">
            <a:extLst>
              <a:ext uri="{FF2B5EF4-FFF2-40B4-BE49-F238E27FC236}">
                <a16:creationId xmlns:a16="http://schemas.microsoft.com/office/drawing/2014/main" id="{801C10ED-92ED-4B58-A6E3-BF4487104982}"/>
              </a:ext>
            </a:extLst>
          </p:cNvPr>
          <p:cNvSpPr txBox="1">
            <a:spLocks/>
          </p:cNvSpPr>
          <p:nvPr/>
        </p:nvSpPr>
        <p:spPr>
          <a:xfrm>
            <a:off x="582042" y="2177209"/>
            <a:ext cx="10699944" cy="2169825"/>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8333">
                      <a:schemeClr val="tx1"/>
                    </a:gs>
                    <a:gs pos="26000">
                      <a:schemeClr val="tx1"/>
                    </a:gs>
                  </a:gsLst>
                  <a:lin ang="54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1800"/>
              </a:spcBef>
              <a:buSzTx/>
              <a:buFont typeface="Arial" panose="020B0604020202020204" pitchFamily="34" charset="0"/>
              <a:buChar char="•"/>
              <a:defRPr/>
            </a:pPr>
            <a:r>
              <a:rPr lang="en-US" sz="2400" dirty="0">
                <a:solidFill>
                  <a:srgbClr val="505050"/>
                </a:solidFill>
                <a:latin typeface="Segoe UI" panose="020B0502040204020203" pitchFamily="34" charset="0"/>
              </a:rPr>
              <a:t>Give your program a name</a:t>
            </a:r>
          </a:p>
          <a:p>
            <a:pPr marL="457200" indent="-457200">
              <a:spcBef>
                <a:spcPts val="1800"/>
              </a:spcBef>
              <a:buSzTx/>
              <a:buFont typeface="Arial" panose="020B0604020202020204" pitchFamily="34" charset="0"/>
              <a:buChar char="•"/>
              <a:defRPr/>
            </a:pPr>
            <a:r>
              <a:rPr lang="en-US" sz="2400" dirty="0">
                <a:solidFill>
                  <a:srgbClr val="505050"/>
                </a:solidFill>
                <a:latin typeface="Segoe UI" panose="020B0502040204020203" pitchFamily="34" charset="0"/>
              </a:rPr>
              <a:t>Click the Share button in the top left</a:t>
            </a:r>
          </a:p>
          <a:p>
            <a:pPr marL="457200" indent="-457200">
              <a:spcBef>
                <a:spcPts val="1800"/>
              </a:spcBef>
              <a:buSzTx/>
              <a:buFont typeface="Arial" panose="020B0604020202020204" pitchFamily="34" charset="0"/>
              <a:buChar char="•"/>
              <a:defRPr/>
            </a:pPr>
            <a:r>
              <a:rPr lang="en-US" sz="2400" dirty="0">
                <a:solidFill>
                  <a:srgbClr val="505050"/>
                </a:solidFill>
                <a:latin typeface="Segoe UI" panose="020B0502040204020203" pitchFamily="34" charset="0"/>
              </a:rPr>
              <a:t>Click the Publish Project button</a:t>
            </a:r>
          </a:p>
          <a:p>
            <a:pPr marL="457200" indent="-457200">
              <a:spcBef>
                <a:spcPts val="1800"/>
              </a:spcBef>
              <a:buSzTx/>
              <a:buFont typeface="Arial" panose="020B0604020202020204" pitchFamily="34" charset="0"/>
              <a:buChar char="•"/>
              <a:defRPr/>
            </a:pPr>
            <a:r>
              <a:rPr lang="en-US" sz="2400" dirty="0">
                <a:solidFill>
                  <a:srgbClr val="505050"/>
                </a:solidFill>
                <a:latin typeface="Segoe UI" panose="020B0502040204020203" pitchFamily="34" charset="0"/>
              </a:rPr>
              <a:t>Copy the URL somewhere (or take a picture)</a:t>
            </a:r>
          </a:p>
        </p:txBody>
      </p:sp>
      <p:pic>
        <p:nvPicPr>
          <p:cNvPr id="6" name="Picture 5">
            <a:extLst>
              <a:ext uri="{FF2B5EF4-FFF2-40B4-BE49-F238E27FC236}">
                <a16:creationId xmlns:a16="http://schemas.microsoft.com/office/drawing/2014/main" id="{F4445135-FAB6-4362-885B-F798FA4D6ACE}"/>
              </a:ext>
            </a:extLst>
          </p:cNvPr>
          <p:cNvPicPr>
            <a:picLocks noChangeAspect="1"/>
          </p:cNvPicPr>
          <p:nvPr/>
        </p:nvPicPr>
        <p:blipFill>
          <a:blip r:embed="rId2"/>
          <a:stretch>
            <a:fillRect/>
          </a:stretch>
        </p:blipFill>
        <p:spPr>
          <a:xfrm>
            <a:off x="4992426" y="1979057"/>
            <a:ext cx="2819794" cy="571580"/>
          </a:xfrm>
          <a:prstGeom prst="rect">
            <a:avLst/>
          </a:prstGeom>
        </p:spPr>
      </p:pic>
      <p:pic>
        <p:nvPicPr>
          <p:cNvPr id="12" name="Picture 11">
            <a:extLst>
              <a:ext uri="{FF2B5EF4-FFF2-40B4-BE49-F238E27FC236}">
                <a16:creationId xmlns:a16="http://schemas.microsoft.com/office/drawing/2014/main" id="{86A76E96-821E-436B-8ADE-2D6AC1BB178C}"/>
              </a:ext>
            </a:extLst>
          </p:cNvPr>
          <p:cNvPicPr>
            <a:picLocks noChangeAspect="1"/>
          </p:cNvPicPr>
          <p:nvPr/>
        </p:nvPicPr>
        <p:blipFill>
          <a:blip r:embed="rId3"/>
          <a:stretch>
            <a:fillRect/>
          </a:stretch>
        </p:blipFill>
        <p:spPr>
          <a:xfrm>
            <a:off x="6318671" y="2748789"/>
            <a:ext cx="1015148" cy="450267"/>
          </a:xfrm>
          <a:prstGeom prst="rect">
            <a:avLst/>
          </a:prstGeom>
        </p:spPr>
      </p:pic>
      <p:pic>
        <p:nvPicPr>
          <p:cNvPr id="15" name="Picture 14">
            <a:extLst>
              <a:ext uri="{FF2B5EF4-FFF2-40B4-BE49-F238E27FC236}">
                <a16:creationId xmlns:a16="http://schemas.microsoft.com/office/drawing/2014/main" id="{9FBFA6DC-35B8-424C-AD26-C2EEA748690C}"/>
              </a:ext>
            </a:extLst>
          </p:cNvPr>
          <p:cNvPicPr>
            <a:picLocks noChangeAspect="1"/>
          </p:cNvPicPr>
          <p:nvPr/>
        </p:nvPicPr>
        <p:blipFill>
          <a:blip r:embed="rId4"/>
          <a:stretch>
            <a:fillRect/>
          </a:stretch>
        </p:blipFill>
        <p:spPr>
          <a:xfrm>
            <a:off x="5645145" y="3374847"/>
            <a:ext cx="1971950" cy="342948"/>
          </a:xfrm>
          <a:prstGeom prst="rect">
            <a:avLst/>
          </a:prstGeom>
        </p:spPr>
      </p:pic>
      <p:pic>
        <p:nvPicPr>
          <p:cNvPr id="16" name="Picture 15">
            <a:extLst>
              <a:ext uri="{FF2B5EF4-FFF2-40B4-BE49-F238E27FC236}">
                <a16:creationId xmlns:a16="http://schemas.microsoft.com/office/drawing/2014/main" id="{415B41D2-225F-4851-AAEB-8C6832D6482A}"/>
              </a:ext>
            </a:extLst>
          </p:cNvPr>
          <p:cNvPicPr>
            <a:picLocks noChangeAspect="1"/>
          </p:cNvPicPr>
          <p:nvPr/>
        </p:nvPicPr>
        <p:blipFill>
          <a:blip r:embed="rId5"/>
          <a:stretch>
            <a:fillRect/>
          </a:stretch>
        </p:blipFill>
        <p:spPr>
          <a:xfrm>
            <a:off x="5932014" y="4522825"/>
            <a:ext cx="5394961" cy="2140511"/>
          </a:xfrm>
          <a:prstGeom prst="rect">
            <a:avLst/>
          </a:prstGeom>
        </p:spPr>
      </p:pic>
    </p:spTree>
    <p:extLst>
      <p:ext uri="{BB962C8B-B14F-4D97-AF65-F5344CB8AC3E}">
        <p14:creationId xmlns:p14="http://schemas.microsoft.com/office/powerpoint/2010/main" val="385845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347DE-03CD-4759-BDA5-9CBA61AB5EAF}"/>
              </a:ext>
            </a:extLst>
          </p:cNvPr>
          <p:cNvSpPr>
            <a:spLocks noGrp="1"/>
          </p:cNvSpPr>
          <p:nvPr>
            <p:ph type="title"/>
          </p:nvPr>
        </p:nvSpPr>
        <p:spPr>
          <a:xfrm>
            <a:off x="578738" y="1308621"/>
            <a:ext cx="4167887" cy="553998"/>
          </a:xfrm>
        </p:spPr>
        <p:txBody>
          <a:bodyPr/>
          <a:lstStyle/>
          <a:p>
            <a:r>
              <a:rPr lang="en-US" dirty="0"/>
              <a:t>Extension Ideas</a:t>
            </a:r>
          </a:p>
        </p:txBody>
      </p:sp>
      <p:sp>
        <p:nvSpPr>
          <p:cNvPr id="3" name="Text Placeholder 2">
            <a:extLst>
              <a:ext uri="{FF2B5EF4-FFF2-40B4-BE49-F238E27FC236}">
                <a16:creationId xmlns:a16="http://schemas.microsoft.com/office/drawing/2014/main" id="{22C83662-5F8F-44E7-A1F8-8E010D2C6FC9}"/>
              </a:ext>
            </a:extLst>
          </p:cNvPr>
          <p:cNvSpPr>
            <a:spLocks noGrp="1"/>
          </p:cNvSpPr>
          <p:nvPr>
            <p:ph type="body" sz="quarter" idx="12"/>
          </p:nvPr>
        </p:nvSpPr>
        <p:spPr>
          <a:xfrm>
            <a:off x="463994" y="2197893"/>
            <a:ext cx="8565262" cy="3200876"/>
          </a:xfrm>
        </p:spPr>
        <p:txBody>
          <a:bodyPr/>
          <a:lstStyle/>
          <a:p>
            <a:pPr marL="457200" lvl="0" indent="-457200">
              <a:spcBef>
                <a:spcPts val="1200"/>
              </a:spcBef>
              <a:buSzTx/>
              <a:buFont typeface="Arial" panose="020B0604020202020204" pitchFamily="34" charset="0"/>
              <a:buChar char="•"/>
              <a:defRPr/>
            </a:pPr>
            <a:r>
              <a:rPr lang="en-US" sz="2400" dirty="0">
                <a:solidFill>
                  <a:srgbClr val="505050"/>
                </a:solidFill>
                <a:latin typeface="Segoe UI" panose="020B0502040204020203" pitchFamily="34" charset="0"/>
              </a:rPr>
              <a:t>Put the Power Glove on your palm and use the G-force of your hand to activate the Infrared</a:t>
            </a:r>
          </a:p>
          <a:p>
            <a:pPr marL="457200" lvl="0" indent="-457200">
              <a:spcBef>
                <a:spcPts val="1200"/>
              </a:spcBef>
              <a:buSzTx/>
              <a:buFont typeface="Arial" panose="020B0604020202020204" pitchFamily="34" charset="0"/>
              <a:buChar char="•"/>
              <a:defRPr/>
            </a:pPr>
            <a:r>
              <a:rPr lang="en-US" sz="2400" dirty="0">
                <a:solidFill>
                  <a:srgbClr val="505050"/>
                </a:solidFill>
                <a:latin typeface="Segoe UI" panose="020B0502040204020203" pitchFamily="34" charset="0"/>
              </a:rPr>
              <a:t>Attach a </a:t>
            </a:r>
            <a:r>
              <a:rPr lang="en-US" sz="2400" dirty="0" err="1">
                <a:solidFill>
                  <a:srgbClr val="505050"/>
                </a:solidFill>
                <a:latin typeface="Segoe UI" panose="020B0502040204020203" pitchFamily="34" charset="0"/>
              </a:rPr>
              <a:t>NeoPixel</a:t>
            </a:r>
            <a:r>
              <a:rPr lang="en-US" sz="2400" dirty="0">
                <a:solidFill>
                  <a:srgbClr val="505050"/>
                </a:solidFill>
                <a:latin typeface="Segoe UI" panose="020B0502040204020203" pitchFamily="34" charset="0"/>
              </a:rPr>
              <a:t> strip and graph Accelerometer values</a:t>
            </a:r>
          </a:p>
          <a:p>
            <a:pPr marL="457200" lvl="0" indent="-457200">
              <a:spcBef>
                <a:spcPts val="1200"/>
              </a:spcBef>
              <a:buSzTx/>
              <a:buFont typeface="Arial" panose="020B0604020202020204" pitchFamily="34" charset="0"/>
              <a:buChar char="•"/>
              <a:defRPr/>
            </a:pPr>
            <a:r>
              <a:rPr lang="en-US" sz="2400" dirty="0">
                <a:solidFill>
                  <a:srgbClr val="505050"/>
                </a:solidFill>
                <a:latin typeface="Segoe UI" panose="020B0502040204020203" pitchFamily="34" charset="0"/>
              </a:rPr>
              <a:t>Compose your own songs using the Play Tone blocks</a:t>
            </a:r>
          </a:p>
          <a:p>
            <a:pPr marL="457200" lvl="0" indent="-457200">
              <a:spcBef>
                <a:spcPts val="1200"/>
              </a:spcBef>
              <a:buSzTx/>
              <a:buFont typeface="Arial" panose="020B0604020202020204" pitchFamily="34" charset="0"/>
              <a:buChar char="•"/>
              <a:defRPr/>
            </a:pPr>
            <a:r>
              <a:rPr lang="en-US" sz="2400" dirty="0">
                <a:solidFill>
                  <a:srgbClr val="505050"/>
                </a:solidFill>
                <a:latin typeface="Segoe UI" panose="020B0502040204020203" pitchFamily="34" charset="0"/>
              </a:rPr>
              <a:t>Attach servo motors and make a Robot</a:t>
            </a:r>
          </a:p>
          <a:p>
            <a:pPr marL="457200" lvl="0" indent="-457200">
              <a:spcBef>
                <a:spcPts val="1200"/>
              </a:spcBef>
              <a:buSzTx/>
              <a:buFont typeface="Arial" panose="020B0604020202020204" pitchFamily="34" charset="0"/>
              <a:buChar char="•"/>
              <a:defRPr/>
            </a:pPr>
            <a:r>
              <a:rPr lang="en-US" sz="2400" dirty="0">
                <a:solidFill>
                  <a:srgbClr val="505050"/>
                </a:solidFill>
                <a:latin typeface="Segoe UI" panose="020B0502040204020203" pitchFamily="34" charset="0"/>
              </a:rPr>
              <a:t>Use the Light Photon blocks to draw your own custom animations</a:t>
            </a:r>
          </a:p>
        </p:txBody>
      </p:sp>
      <p:pic>
        <p:nvPicPr>
          <p:cNvPr id="5" name="Picture 4" descr="A picture containing table, sitting, colorful&#10;&#10;Description automatically generated">
            <a:extLst>
              <a:ext uri="{FF2B5EF4-FFF2-40B4-BE49-F238E27FC236}">
                <a16:creationId xmlns:a16="http://schemas.microsoft.com/office/drawing/2014/main" id="{41E203CC-5E65-4093-8D1E-EA54987A6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781748" y="569214"/>
            <a:ext cx="3752341" cy="2814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258396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8B7AA-F92A-48DA-A0D5-2F99DA599C7D}"/>
              </a:ext>
            </a:extLst>
          </p:cNvPr>
          <p:cNvSpPr>
            <a:spLocks noGrp="1"/>
          </p:cNvSpPr>
          <p:nvPr>
            <p:ph type="title"/>
          </p:nvPr>
        </p:nvSpPr>
        <p:spPr>
          <a:xfrm>
            <a:off x="582042" y="1081103"/>
            <a:ext cx="9226976" cy="1107996"/>
          </a:xfrm>
        </p:spPr>
        <p:txBody>
          <a:bodyPr/>
          <a:lstStyle/>
          <a:p>
            <a:r>
              <a:rPr lang="en-US" dirty="0"/>
              <a:t>Microsoft MakeCode </a:t>
            </a:r>
            <a:br>
              <a:rPr lang="en-US" dirty="0"/>
            </a:br>
            <a:r>
              <a:rPr lang="en-US" dirty="0"/>
              <a:t>for Circuit Playground Express</a:t>
            </a:r>
          </a:p>
        </p:txBody>
      </p:sp>
      <p:sp>
        <p:nvSpPr>
          <p:cNvPr id="5" name="Text Placeholder 4">
            <a:extLst>
              <a:ext uri="{FF2B5EF4-FFF2-40B4-BE49-F238E27FC236}">
                <a16:creationId xmlns:a16="http://schemas.microsoft.com/office/drawing/2014/main" id="{A7B0C881-5D46-46B1-94D0-ADD4D93D2F86}"/>
              </a:ext>
            </a:extLst>
          </p:cNvPr>
          <p:cNvSpPr>
            <a:spLocks noGrp="1"/>
          </p:cNvSpPr>
          <p:nvPr>
            <p:ph type="body" sz="quarter" idx="12"/>
          </p:nvPr>
        </p:nvSpPr>
        <p:spPr>
          <a:xfrm>
            <a:off x="582042" y="2613392"/>
            <a:ext cx="11451462" cy="2585323"/>
          </a:xfrm>
        </p:spPr>
        <p:txBody>
          <a:bodyPr/>
          <a:lstStyle/>
          <a:p>
            <a:pPr>
              <a:spcBef>
                <a:spcPts val="1200"/>
              </a:spcBef>
              <a:spcAft>
                <a:spcPts val="1200"/>
              </a:spcAft>
            </a:pPr>
            <a:r>
              <a:rPr lang="en-US" sz="3200" dirty="0"/>
              <a:t>Please fill out Survey! – </a:t>
            </a:r>
            <a:r>
              <a:rPr lang="en-US" sz="3200" dirty="0">
                <a:solidFill>
                  <a:srgbClr val="F55D3E"/>
                </a:solidFill>
              </a:rPr>
              <a:t>aka.ms/</a:t>
            </a:r>
            <a:r>
              <a:rPr lang="en-US" sz="3200" dirty="0" err="1">
                <a:solidFill>
                  <a:srgbClr val="F55D3E"/>
                </a:solidFill>
              </a:rPr>
              <a:t>SurveyCP</a:t>
            </a:r>
            <a:endParaRPr lang="en-US" sz="3200" dirty="0">
              <a:solidFill>
                <a:srgbClr val="F55D3E"/>
              </a:solidFill>
            </a:endParaRPr>
          </a:p>
          <a:p>
            <a:pPr>
              <a:spcBef>
                <a:spcPts val="1200"/>
              </a:spcBef>
              <a:spcAft>
                <a:spcPts val="1200"/>
              </a:spcAft>
            </a:pPr>
            <a:r>
              <a:rPr lang="en-US" sz="3200" dirty="0"/>
              <a:t>More about MakeCode – </a:t>
            </a:r>
            <a:r>
              <a:rPr lang="en-US" sz="3200" dirty="0">
                <a:solidFill>
                  <a:srgbClr val="F55D3E"/>
                </a:solidFill>
              </a:rPr>
              <a:t>makecode.com</a:t>
            </a:r>
          </a:p>
          <a:p>
            <a:pPr>
              <a:spcBef>
                <a:spcPts val="1200"/>
              </a:spcBef>
              <a:spcAft>
                <a:spcPts val="1200"/>
              </a:spcAft>
            </a:pPr>
            <a:r>
              <a:rPr lang="en-US" sz="3200" dirty="0"/>
              <a:t>More about Circuit Playground Express –</a:t>
            </a:r>
            <a:r>
              <a:rPr lang="en-US" sz="3200" dirty="0">
                <a:solidFill>
                  <a:srgbClr val="F55D3E"/>
                </a:solidFill>
              </a:rPr>
              <a:t>adafruit.com/circuitplaygroundexpress</a:t>
            </a:r>
          </a:p>
        </p:txBody>
      </p:sp>
      <p:pic>
        <p:nvPicPr>
          <p:cNvPr id="3" name="Picture 2" descr="A close up of a sign&#10;&#10;Description automatically generated">
            <a:extLst>
              <a:ext uri="{FF2B5EF4-FFF2-40B4-BE49-F238E27FC236}">
                <a16:creationId xmlns:a16="http://schemas.microsoft.com/office/drawing/2014/main" id="{1F71085B-C696-4361-97DC-93AA17ACB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343" y="3822060"/>
            <a:ext cx="4015635" cy="2920462"/>
          </a:xfrm>
          <a:prstGeom prst="rect">
            <a:avLst/>
          </a:prstGeom>
        </p:spPr>
      </p:pic>
    </p:spTree>
    <p:extLst>
      <p:ext uri="{BB962C8B-B14F-4D97-AF65-F5344CB8AC3E}">
        <p14:creationId xmlns:p14="http://schemas.microsoft.com/office/powerpoint/2010/main" val="36019981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73852" y="2001089"/>
            <a:ext cx="3646510" cy="3646510"/>
          </a:xfrm>
        </p:spPr>
      </p:pic>
      <p:grpSp>
        <p:nvGrpSpPr>
          <p:cNvPr id="19" name="Group 18">
            <a:extLst>
              <a:ext uri="{FF2B5EF4-FFF2-40B4-BE49-F238E27FC236}">
                <a16:creationId xmlns:a16="http://schemas.microsoft.com/office/drawing/2014/main" id="{92175A70-3EA4-4A88-BEC9-15D14177E5BF}"/>
              </a:ext>
            </a:extLst>
          </p:cNvPr>
          <p:cNvGrpSpPr/>
          <p:nvPr/>
        </p:nvGrpSpPr>
        <p:grpSpPr>
          <a:xfrm>
            <a:off x="5652055" y="1607638"/>
            <a:ext cx="4542442" cy="1963774"/>
            <a:chOff x="4927107" y="1542627"/>
            <a:chExt cx="4543086" cy="1964053"/>
          </a:xfrm>
        </p:grpSpPr>
        <p:sp>
          <p:nvSpPr>
            <p:cNvPr id="9" name="TextBox 8"/>
            <p:cNvSpPr txBox="1"/>
            <p:nvPr/>
          </p:nvSpPr>
          <p:spPr>
            <a:xfrm>
              <a:off x="6886791" y="1542627"/>
              <a:ext cx="2583402"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A and B buttons</a:t>
              </a:r>
            </a:p>
          </p:txBody>
        </p:sp>
        <p:cxnSp>
          <p:nvCxnSpPr>
            <p:cNvPr id="11" name="Straight Connector 10"/>
            <p:cNvCxnSpPr>
              <a:cxnSpLocks/>
              <a:endCxn id="9" idx="1"/>
            </p:cNvCxnSpPr>
            <p:nvPr/>
          </p:nvCxnSpPr>
          <p:spPr>
            <a:xfrm flipV="1">
              <a:off x="4927107" y="1826157"/>
              <a:ext cx="1959684" cy="1680523"/>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cxnSp>
          <p:nvCxnSpPr>
            <p:cNvPr id="12" name="Straight Connector 11"/>
            <p:cNvCxnSpPr>
              <a:cxnSpLocks/>
              <a:endCxn id="9" idx="1"/>
            </p:cNvCxnSpPr>
            <p:nvPr/>
          </p:nvCxnSpPr>
          <p:spPr>
            <a:xfrm flipV="1">
              <a:off x="6317673" y="1826157"/>
              <a:ext cx="569117" cy="1680523"/>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DB7B0FF5-12A1-4BD4-8950-101091E07033}"/>
              </a:ext>
            </a:extLst>
          </p:cNvPr>
          <p:cNvGrpSpPr/>
          <p:nvPr/>
        </p:nvGrpSpPr>
        <p:grpSpPr>
          <a:xfrm>
            <a:off x="6315164" y="4511909"/>
            <a:ext cx="3354218" cy="1417067"/>
            <a:chOff x="5590309" y="4447309"/>
            <a:chExt cx="3354694" cy="1417268"/>
          </a:xfrm>
        </p:grpSpPr>
        <p:sp>
          <p:nvSpPr>
            <p:cNvPr id="15" name="TextBox 14"/>
            <p:cNvSpPr txBox="1"/>
            <p:nvPr/>
          </p:nvSpPr>
          <p:spPr>
            <a:xfrm>
              <a:off x="6958206" y="5297518"/>
              <a:ext cx="1986797" cy="567059"/>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Slide switch</a:t>
              </a:r>
            </a:p>
          </p:txBody>
        </p:sp>
        <p:cxnSp>
          <p:nvCxnSpPr>
            <p:cNvPr id="16" name="Straight Connector 15"/>
            <p:cNvCxnSpPr>
              <a:cxnSpLocks/>
            </p:cNvCxnSpPr>
            <p:nvPr/>
          </p:nvCxnSpPr>
          <p:spPr>
            <a:xfrm>
              <a:off x="5590309" y="4447309"/>
              <a:ext cx="1463398" cy="1110066"/>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9E30ACC4-0BE7-439D-8E3C-CC3E698E38FF}"/>
              </a:ext>
            </a:extLst>
          </p:cNvPr>
          <p:cNvGrpSpPr/>
          <p:nvPr/>
        </p:nvGrpSpPr>
        <p:grpSpPr>
          <a:xfrm>
            <a:off x="1938012" y="3297373"/>
            <a:ext cx="3548652" cy="601192"/>
            <a:chOff x="1212537" y="3232601"/>
            <a:chExt cx="3549156" cy="601277"/>
          </a:xfrm>
        </p:grpSpPr>
        <p:sp>
          <p:nvSpPr>
            <p:cNvPr id="21" name="TextBox 20"/>
            <p:cNvSpPr txBox="1"/>
            <p:nvPr/>
          </p:nvSpPr>
          <p:spPr>
            <a:xfrm>
              <a:off x="1212537" y="3266820"/>
              <a:ext cx="2151508"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Light sensor</a:t>
              </a:r>
            </a:p>
          </p:txBody>
        </p:sp>
        <p:cxnSp>
          <p:nvCxnSpPr>
            <p:cNvPr id="22" name="Straight Connector 21"/>
            <p:cNvCxnSpPr>
              <a:cxnSpLocks/>
            </p:cNvCxnSpPr>
            <p:nvPr/>
          </p:nvCxnSpPr>
          <p:spPr>
            <a:xfrm flipV="1">
              <a:off x="2905791" y="3232601"/>
              <a:ext cx="1855902" cy="309824"/>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095199D3-0962-456A-83E9-E5E1FE90525F}"/>
              </a:ext>
            </a:extLst>
          </p:cNvPr>
          <p:cNvGrpSpPr/>
          <p:nvPr/>
        </p:nvGrpSpPr>
        <p:grpSpPr>
          <a:xfrm>
            <a:off x="7062136" y="2664862"/>
            <a:ext cx="3149066" cy="838532"/>
            <a:chOff x="6337388" y="2600004"/>
            <a:chExt cx="3149512" cy="838651"/>
          </a:xfrm>
        </p:grpSpPr>
        <p:sp>
          <p:nvSpPr>
            <p:cNvPr id="26" name="TextBox 25"/>
            <p:cNvSpPr txBox="1"/>
            <p:nvPr/>
          </p:nvSpPr>
          <p:spPr>
            <a:xfrm>
              <a:off x="7374766" y="2600004"/>
              <a:ext cx="2112134" cy="838651"/>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Temperature sensor</a:t>
              </a:r>
            </a:p>
          </p:txBody>
        </p:sp>
        <p:cxnSp>
          <p:nvCxnSpPr>
            <p:cNvPr id="28" name="Straight Connector 27"/>
            <p:cNvCxnSpPr>
              <a:cxnSpLocks/>
            </p:cNvCxnSpPr>
            <p:nvPr/>
          </p:nvCxnSpPr>
          <p:spPr>
            <a:xfrm flipH="1">
              <a:off x="6337388" y="2867723"/>
              <a:ext cx="1136578" cy="238750"/>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2B22E112-44FD-4D93-8145-8FED25A659CD}"/>
              </a:ext>
            </a:extLst>
          </p:cNvPr>
          <p:cNvGrpSpPr/>
          <p:nvPr/>
        </p:nvGrpSpPr>
        <p:grpSpPr>
          <a:xfrm>
            <a:off x="6209179" y="3593307"/>
            <a:ext cx="4434143" cy="566978"/>
            <a:chOff x="5484309" y="3528575"/>
            <a:chExt cx="4434772" cy="567058"/>
          </a:xfrm>
        </p:grpSpPr>
        <p:sp>
          <p:nvSpPr>
            <p:cNvPr id="31" name="TextBox 30"/>
            <p:cNvSpPr txBox="1"/>
            <p:nvPr/>
          </p:nvSpPr>
          <p:spPr>
            <a:xfrm>
              <a:off x="7533418" y="3528575"/>
              <a:ext cx="2385663"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Motion sensor</a:t>
              </a:r>
            </a:p>
          </p:txBody>
        </p:sp>
        <p:cxnSp>
          <p:nvCxnSpPr>
            <p:cNvPr id="32" name="Straight Connector 31"/>
            <p:cNvCxnSpPr>
              <a:cxnSpLocks/>
              <a:stCxn id="31" idx="1"/>
            </p:cNvCxnSpPr>
            <p:nvPr/>
          </p:nvCxnSpPr>
          <p:spPr>
            <a:xfrm flipH="1">
              <a:off x="5484309" y="3812104"/>
              <a:ext cx="2049109" cy="40590"/>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6E70DBBE-2563-41A1-ACA9-8A53DC76685E}"/>
              </a:ext>
            </a:extLst>
          </p:cNvPr>
          <p:cNvGrpSpPr/>
          <p:nvPr/>
        </p:nvGrpSpPr>
        <p:grpSpPr>
          <a:xfrm>
            <a:off x="7105652" y="4383995"/>
            <a:ext cx="3074500" cy="704729"/>
            <a:chOff x="6380909" y="4319376"/>
            <a:chExt cx="3074936" cy="704828"/>
          </a:xfrm>
        </p:grpSpPr>
        <p:sp>
          <p:nvSpPr>
            <p:cNvPr id="34" name="TextBox 33"/>
            <p:cNvSpPr txBox="1"/>
            <p:nvPr/>
          </p:nvSpPr>
          <p:spPr>
            <a:xfrm>
              <a:off x="7295748" y="4457146"/>
              <a:ext cx="2160097"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Microphone</a:t>
              </a:r>
            </a:p>
          </p:txBody>
        </p:sp>
        <p:cxnSp>
          <p:nvCxnSpPr>
            <p:cNvPr id="35" name="Straight Connector 34"/>
            <p:cNvCxnSpPr>
              <a:cxnSpLocks/>
            </p:cNvCxnSpPr>
            <p:nvPr/>
          </p:nvCxnSpPr>
          <p:spPr>
            <a:xfrm flipH="1" flipV="1">
              <a:off x="6380909" y="4319376"/>
              <a:ext cx="993858" cy="451409"/>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08F6F6CD-3B68-4190-9983-1F65AB06A28D}"/>
              </a:ext>
            </a:extLst>
          </p:cNvPr>
          <p:cNvGrpSpPr/>
          <p:nvPr/>
        </p:nvGrpSpPr>
        <p:grpSpPr>
          <a:xfrm>
            <a:off x="2140292" y="4907073"/>
            <a:ext cx="3461791" cy="1688701"/>
            <a:chOff x="1414845" y="4842529"/>
            <a:chExt cx="3462282" cy="1688940"/>
          </a:xfrm>
        </p:grpSpPr>
        <p:sp>
          <p:nvSpPr>
            <p:cNvPr id="37" name="TextBox 36"/>
            <p:cNvSpPr txBox="1"/>
            <p:nvPr/>
          </p:nvSpPr>
          <p:spPr>
            <a:xfrm>
              <a:off x="1414845" y="5964411"/>
              <a:ext cx="2981893" cy="567058"/>
            </a:xfrm>
            <a:prstGeom prst="rect">
              <a:avLst/>
            </a:prstGeom>
            <a:noFill/>
          </p:spPr>
          <p:txBody>
            <a:bodyPr wrap="square" lIns="182854" tIns="146284" rIns="182854" bIns="146284" rtlCol="0">
              <a:spAutoFit/>
            </a:bodyPr>
            <a:lstStyle/>
            <a:p>
              <a:pPr algn="r" defTabSz="457093">
                <a:lnSpc>
                  <a:spcPct val="90000"/>
                </a:lnSpc>
                <a:spcAft>
                  <a:spcPts val="600"/>
                </a:spcAft>
                <a:defRPr/>
              </a:pPr>
              <a:r>
                <a:rPr lang="en-US" sz="1961" dirty="0">
                  <a:gradFill>
                    <a:gsLst>
                      <a:gs pos="0">
                        <a:schemeClr val="tx1"/>
                      </a:gs>
                      <a:gs pos="100000">
                        <a:schemeClr val="tx1"/>
                      </a:gs>
                    </a:gsLst>
                    <a:lin ang="5400000" scaled="0"/>
                  </a:gradFill>
                  <a:latin typeface="Segoe UI"/>
                </a:rPr>
                <a:t>10 </a:t>
              </a:r>
              <a:r>
                <a:rPr lang="en-US" sz="1961" dirty="0" err="1">
                  <a:gradFill>
                    <a:gsLst>
                      <a:gs pos="0">
                        <a:schemeClr val="tx1"/>
                      </a:gs>
                      <a:gs pos="100000">
                        <a:schemeClr val="tx1"/>
                      </a:gs>
                    </a:gsLst>
                    <a:lin ang="5400000" scaled="0"/>
                  </a:gradFill>
                  <a:latin typeface="Segoe UI"/>
                </a:rPr>
                <a:t>neopixel</a:t>
              </a:r>
              <a:r>
                <a:rPr lang="en-US" sz="1961" dirty="0">
                  <a:gradFill>
                    <a:gsLst>
                      <a:gs pos="0">
                        <a:schemeClr val="tx1"/>
                      </a:gs>
                      <a:gs pos="100000">
                        <a:schemeClr val="tx1"/>
                      </a:gs>
                    </a:gsLst>
                    <a:lin ang="5400000" scaled="0"/>
                  </a:gradFill>
                  <a:latin typeface="Segoe UI"/>
                </a:rPr>
                <a:t> lights</a:t>
              </a:r>
            </a:p>
          </p:txBody>
        </p:sp>
        <p:cxnSp>
          <p:nvCxnSpPr>
            <p:cNvPr id="38" name="Straight Connector 37"/>
            <p:cNvCxnSpPr>
              <a:cxnSpLocks/>
            </p:cNvCxnSpPr>
            <p:nvPr/>
          </p:nvCxnSpPr>
          <p:spPr>
            <a:xfrm flipV="1">
              <a:off x="4279999" y="4842529"/>
              <a:ext cx="597128" cy="1396599"/>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937D51AB-6D4A-419C-90B2-A16423B63C46}"/>
              </a:ext>
            </a:extLst>
          </p:cNvPr>
          <p:cNvGrpSpPr/>
          <p:nvPr/>
        </p:nvGrpSpPr>
        <p:grpSpPr>
          <a:xfrm>
            <a:off x="2572206" y="4354612"/>
            <a:ext cx="2875943" cy="926131"/>
            <a:chOff x="1846820" y="4289990"/>
            <a:chExt cx="2876351" cy="926262"/>
          </a:xfrm>
        </p:grpSpPr>
        <p:sp>
          <p:nvSpPr>
            <p:cNvPr id="41" name="TextBox 40"/>
            <p:cNvSpPr txBox="1"/>
            <p:nvPr/>
          </p:nvSpPr>
          <p:spPr>
            <a:xfrm>
              <a:off x="1846820" y="4649194"/>
              <a:ext cx="1564233"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Speaker</a:t>
              </a:r>
            </a:p>
          </p:txBody>
        </p:sp>
        <p:cxnSp>
          <p:nvCxnSpPr>
            <p:cNvPr id="42" name="Straight Connector 41"/>
            <p:cNvCxnSpPr>
              <a:cxnSpLocks/>
            </p:cNvCxnSpPr>
            <p:nvPr/>
          </p:nvCxnSpPr>
          <p:spPr>
            <a:xfrm flipV="1">
              <a:off x="3021368" y="4289990"/>
              <a:ext cx="1701803" cy="649621"/>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9CA11F52-2F98-4CDC-90EC-D83DFB0E7C3F}"/>
              </a:ext>
            </a:extLst>
          </p:cNvPr>
          <p:cNvGrpSpPr/>
          <p:nvPr/>
        </p:nvGrpSpPr>
        <p:grpSpPr>
          <a:xfrm>
            <a:off x="1761149" y="4992796"/>
            <a:ext cx="3121905" cy="915723"/>
            <a:chOff x="1035649" y="4928264"/>
            <a:chExt cx="3122348" cy="915853"/>
          </a:xfrm>
        </p:grpSpPr>
        <p:sp>
          <p:nvSpPr>
            <p:cNvPr id="45" name="TextBox 44"/>
            <p:cNvSpPr txBox="1"/>
            <p:nvPr/>
          </p:nvSpPr>
          <p:spPr>
            <a:xfrm>
              <a:off x="1035649" y="5277058"/>
              <a:ext cx="2920796" cy="567059"/>
            </a:xfrm>
            <a:prstGeom prst="rect">
              <a:avLst/>
            </a:prstGeom>
            <a:noFill/>
          </p:spPr>
          <p:txBody>
            <a:bodyPr wrap="square" lIns="182854" tIns="146284" rIns="182854" bIns="146284" rtlCol="0">
              <a:spAutoFit/>
            </a:bodyPr>
            <a:lstStyle/>
            <a:p>
              <a:pPr algn="r" defTabSz="457093">
                <a:lnSpc>
                  <a:spcPct val="90000"/>
                </a:lnSpc>
                <a:spcAft>
                  <a:spcPts val="600"/>
                </a:spcAft>
                <a:defRPr/>
              </a:pPr>
              <a:r>
                <a:rPr lang="en-US" sz="1961" dirty="0">
                  <a:gradFill>
                    <a:gsLst>
                      <a:gs pos="0">
                        <a:schemeClr val="tx1"/>
                      </a:gs>
                      <a:gs pos="100000">
                        <a:schemeClr val="tx1"/>
                      </a:gs>
                    </a:gsLst>
                    <a:lin ang="5400000" scaled="0"/>
                  </a:gradFill>
                  <a:latin typeface="Segoe UI"/>
                </a:rPr>
                <a:t>14 connector pins</a:t>
              </a:r>
            </a:p>
          </p:txBody>
        </p:sp>
        <p:cxnSp>
          <p:nvCxnSpPr>
            <p:cNvPr id="46" name="Straight Connector 45"/>
            <p:cNvCxnSpPr>
              <a:cxnSpLocks/>
            </p:cNvCxnSpPr>
            <p:nvPr/>
          </p:nvCxnSpPr>
          <p:spPr>
            <a:xfrm flipV="1">
              <a:off x="3838910" y="4928264"/>
              <a:ext cx="319087" cy="597969"/>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sp>
        <p:nvSpPr>
          <p:cNvPr id="48" name="TextBox 47"/>
          <p:cNvSpPr txBox="1"/>
          <p:nvPr/>
        </p:nvSpPr>
        <p:spPr>
          <a:xfrm>
            <a:off x="5532561" y="1415353"/>
            <a:ext cx="1558416" cy="56697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USB Port</a:t>
            </a:r>
          </a:p>
        </p:txBody>
      </p:sp>
      <p:sp>
        <p:nvSpPr>
          <p:cNvPr id="49" name="TextBox 48"/>
          <p:cNvSpPr txBox="1"/>
          <p:nvPr/>
        </p:nvSpPr>
        <p:spPr>
          <a:xfrm>
            <a:off x="5250502" y="5578970"/>
            <a:ext cx="1989378" cy="838532"/>
          </a:xfrm>
          <a:prstGeom prst="rect">
            <a:avLst/>
          </a:prstGeom>
          <a:noFill/>
        </p:spPr>
        <p:txBody>
          <a:bodyPr wrap="square" lIns="182854" tIns="146284" rIns="182854" bIns="146284" rtlCol="0">
            <a:spAutoFit/>
          </a:bodyPr>
          <a:lstStyle/>
          <a:p>
            <a:pPr algn="ctr" defTabSz="457093">
              <a:lnSpc>
                <a:spcPct val="90000"/>
              </a:lnSpc>
              <a:spcAft>
                <a:spcPts val="600"/>
              </a:spcAft>
              <a:defRPr/>
            </a:pPr>
            <a:r>
              <a:rPr lang="en-US" sz="1961" dirty="0">
                <a:gradFill>
                  <a:gsLst>
                    <a:gs pos="0">
                      <a:schemeClr val="tx1"/>
                    </a:gs>
                    <a:gs pos="100000">
                      <a:schemeClr val="tx1"/>
                    </a:gs>
                  </a:gsLst>
                  <a:lin ang="5400000" scaled="0"/>
                </a:gradFill>
                <a:latin typeface="Segoe UI"/>
              </a:rPr>
              <a:t>Battery connection</a:t>
            </a:r>
          </a:p>
        </p:txBody>
      </p:sp>
      <p:grpSp>
        <p:nvGrpSpPr>
          <p:cNvPr id="5" name="Group 4">
            <a:extLst>
              <a:ext uri="{FF2B5EF4-FFF2-40B4-BE49-F238E27FC236}">
                <a16:creationId xmlns:a16="http://schemas.microsoft.com/office/drawing/2014/main" id="{DC8F15FA-062F-4D7B-A377-166896189AAD}"/>
              </a:ext>
            </a:extLst>
          </p:cNvPr>
          <p:cNvGrpSpPr/>
          <p:nvPr/>
        </p:nvGrpSpPr>
        <p:grpSpPr>
          <a:xfrm>
            <a:off x="1927060" y="3658860"/>
            <a:ext cx="4270046" cy="856491"/>
            <a:chOff x="1201583" y="3594139"/>
            <a:chExt cx="4270651" cy="856612"/>
          </a:xfrm>
        </p:grpSpPr>
        <p:sp>
          <p:nvSpPr>
            <p:cNvPr id="54" name="TextBox 53"/>
            <p:cNvSpPr txBox="1"/>
            <p:nvPr/>
          </p:nvSpPr>
          <p:spPr>
            <a:xfrm>
              <a:off x="1201583" y="3883693"/>
              <a:ext cx="2154987"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Reset button</a:t>
              </a:r>
            </a:p>
          </p:txBody>
        </p:sp>
        <p:cxnSp>
          <p:nvCxnSpPr>
            <p:cNvPr id="59" name="Straight Connector 58"/>
            <p:cNvCxnSpPr>
              <a:cxnSpLocks/>
            </p:cNvCxnSpPr>
            <p:nvPr/>
          </p:nvCxnSpPr>
          <p:spPr>
            <a:xfrm flipV="1">
              <a:off x="2905790" y="3594139"/>
              <a:ext cx="2566444" cy="581582"/>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id="{7BD2AADA-FB12-432C-B853-3D7CBD553DA0}"/>
              </a:ext>
            </a:extLst>
          </p:cNvPr>
          <p:cNvGrpSpPr/>
          <p:nvPr/>
        </p:nvGrpSpPr>
        <p:grpSpPr>
          <a:xfrm>
            <a:off x="2349010" y="1010979"/>
            <a:ext cx="3664975" cy="1987324"/>
            <a:chOff x="1623594" y="945884"/>
            <a:chExt cx="3665494" cy="1987606"/>
          </a:xfrm>
        </p:grpSpPr>
        <p:sp>
          <p:nvSpPr>
            <p:cNvPr id="55" name="TextBox 54"/>
            <p:cNvSpPr txBox="1"/>
            <p:nvPr/>
          </p:nvSpPr>
          <p:spPr>
            <a:xfrm>
              <a:off x="1623594" y="945884"/>
              <a:ext cx="2840138" cy="105584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ARM Cortex M0 Microcontroller </a:t>
              </a:r>
              <a:br>
                <a:rPr lang="en-US" sz="1961" dirty="0">
                  <a:gradFill>
                    <a:gsLst>
                      <a:gs pos="0">
                        <a:schemeClr val="tx1"/>
                      </a:gs>
                      <a:gs pos="100000">
                        <a:schemeClr val="tx1"/>
                      </a:gs>
                    </a:gsLst>
                    <a:lin ang="5400000" scaled="0"/>
                  </a:gradFill>
                  <a:latin typeface="Segoe UI"/>
                </a:rPr>
              </a:br>
              <a:r>
                <a:rPr lang="en-US" sz="1568" dirty="0">
                  <a:gradFill>
                    <a:gsLst>
                      <a:gs pos="0">
                        <a:schemeClr val="tx1"/>
                      </a:gs>
                      <a:gs pos="100000">
                        <a:schemeClr val="tx1"/>
                      </a:gs>
                    </a:gsLst>
                    <a:lin ang="5400000" scaled="0"/>
                  </a:gradFill>
                  <a:latin typeface="Segoe UI"/>
                </a:rPr>
                <a:t>(32K RAM, 256K Flash )</a:t>
              </a:r>
              <a:endParaRPr lang="en-US" sz="1961" dirty="0">
                <a:gradFill>
                  <a:gsLst>
                    <a:gs pos="0">
                      <a:schemeClr val="tx1"/>
                    </a:gs>
                    <a:gs pos="100000">
                      <a:schemeClr val="tx1"/>
                    </a:gs>
                  </a:gsLst>
                  <a:lin ang="5400000" scaled="0"/>
                </a:gradFill>
                <a:latin typeface="Segoe UI"/>
              </a:endParaRPr>
            </a:p>
          </p:txBody>
        </p:sp>
        <p:cxnSp>
          <p:nvCxnSpPr>
            <p:cNvPr id="64" name="Straight Connector 63"/>
            <p:cNvCxnSpPr>
              <a:cxnSpLocks/>
            </p:cNvCxnSpPr>
            <p:nvPr/>
          </p:nvCxnSpPr>
          <p:spPr>
            <a:xfrm>
              <a:off x="3937680" y="1757482"/>
              <a:ext cx="1351408" cy="1176008"/>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A122555E-71EC-4C23-ABE3-33FA9CB8D7B6}"/>
              </a:ext>
            </a:extLst>
          </p:cNvPr>
          <p:cNvGrpSpPr/>
          <p:nvPr/>
        </p:nvGrpSpPr>
        <p:grpSpPr>
          <a:xfrm>
            <a:off x="1848363" y="2153731"/>
            <a:ext cx="4635021" cy="1484598"/>
            <a:chOff x="1128747" y="2084527"/>
            <a:chExt cx="4635679" cy="1484807"/>
          </a:xfrm>
        </p:grpSpPr>
        <p:cxnSp>
          <p:nvCxnSpPr>
            <p:cNvPr id="43" name="Straight Connector 42">
              <a:extLst>
                <a:ext uri="{FF2B5EF4-FFF2-40B4-BE49-F238E27FC236}">
                  <a16:creationId xmlns:a16="http://schemas.microsoft.com/office/drawing/2014/main" id="{D47AFC10-B446-4926-9979-74ACAC732C3B}"/>
                </a:ext>
              </a:extLst>
            </p:cNvPr>
            <p:cNvCxnSpPr>
              <a:cxnSpLocks/>
            </p:cNvCxnSpPr>
            <p:nvPr/>
          </p:nvCxnSpPr>
          <p:spPr>
            <a:xfrm>
              <a:off x="3216541" y="2570497"/>
              <a:ext cx="1926281" cy="993897"/>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94E5F7D-57CA-4A59-AA05-880258A312B6}"/>
                </a:ext>
              </a:extLst>
            </p:cNvPr>
            <p:cNvCxnSpPr>
              <a:cxnSpLocks/>
            </p:cNvCxnSpPr>
            <p:nvPr/>
          </p:nvCxnSpPr>
          <p:spPr>
            <a:xfrm>
              <a:off x="3226739" y="2563998"/>
              <a:ext cx="2537687" cy="1005336"/>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4746FA1B-3AB4-4F61-96A8-B68115AE9C70}"/>
                </a:ext>
              </a:extLst>
            </p:cNvPr>
            <p:cNvSpPr txBox="1"/>
            <p:nvPr/>
          </p:nvSpPr>
          <p:spPr>
            <a:xfrm>
              <a:off x="1128747" y="2084527"/>
              <a:ext cx="2690052" cy="838650"/>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Infrared receiver, transmitter</a:t>
              </a:r>
            </a:p>
          </p:txBody>
        </p:sp>
      </p:grpSp>
      <p:pic>
        <p:nvPicPr>
          <p:cNvPr id="51" name="Picture 50">
            <a:extLst>
              <a:ext uri="{FF2B5EF4-FFF2-40B4-BE49-F238E27FC236}">
                <a16:creationId xmlns:a16="http://schemas.microsoft.com/office/drawing/2014/main" id="{3AAB32C2-2D05-4E8E-9C5B-A0E4F8F48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936" y="277950"/>
            <a:ext cx="1629864" cy="650967"/>
          </a:xfrm>
          <a:prstGeom prst="rect">
            <a:avLst/>
          </a:prstGeom>
        </p:spPr>
      </p:pic>
      <p:pic>
        <p:nvPicPr>
          <p:cNvPr id="23" name="Picture 22">
            <a:extLst>
              <a:ext uri="{FF2B5EF4-FFF2-40B4-BE49-F238E27FC236}">
                <a16:creationId xmlns:a16="http://schemas.microsoft.com/office/drawing/2014/main" id="{D4CD48C7-4E7A-4A2F-8280-0CB391619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985" y="291514"/>
            <a:ext cx="8062032" cy="521633"/>
          </a:xfrm>
          <a:prstGeom prst="rect">
            <a:avLst/>
          </a:prstGeom>
        </p:spPr>
      </p:pic>
    </p:spTree>
    <p:extLst>
      <p:ext uri="{BB962C8B-B14F-4D97-AF65-F5344CB8AC3E}">
        <p14:creationId xmlns:p14="http://schemas.microsoft.com/office/powerpoint/2010/main" val="2829455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righ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righ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C136E5-79A3-4D72-BD57-28C41D353D0F}"/>
              </a:ext>
            </a:extLst>
          </p:cNvPr>
          <p:cNvPicPr>
            <a:picLocks noChangeAspect="1"/>
          </p:cNvPicPr>
          <p:nvPr/>
        </p:nvPicPr>
        <p:blipFill>
          <a:blip r:embed="rId3"/>
          <a:stretch>
            <a:fillRect/>
          </a:stretch>
        </p:blipFill>
        <p:spPr>
          <a:xfrm>
            <a:off x="9569273" y="1677172"/>
            <a:ext cx="2468298" cy="1651148"/>
          </a:xfrm>
          <a:prstGeom prst="rect">
            <a:avLst/>
          </a:prstGeom>
        </p:spPr>
      </p:pic>
      <p:sp>
        <p:nvSpPr>
          <p:cNvPr id="2" name="Title 1"/>
          <p:cNvSpPr>
            <a:spLocks noGrp="1"/>
          </p:cNvSpPr>
          <p:nvPr>
            <p:ph type="title"/>
          </p:nvPr>
        </p:nvSpPr>
        <p:spPr/>
        <p:txBody>
          <a:bodyPr/>
          <a:lstStyle/>
          <a:p>
            <a:r>
              <a:rPr lang="en-US" dirty="0"/>
              <a:t>What is computer “Software”?</a:t>
            </a:r>
          </a:p>
        </p:txBody>
      </p:sp>
      <p:sp>
        <p:nvSpPr>
          <p:cNvPr id="3" name="Text Placeholder 2"/>
          <p:cNvSpPr>
            <a:spLocks noGrp="1"/>
          </p:cNvSpPr>
          <p:nvPr>
            <p:ph type="body" sz="quarter" idx="10"/>
          </p:nvPr>
        </p:nvSpPr>
        <p:spPr>
          <a:xfrm>
            <a:off x="196087" y="1677172"/>
            <a:ext cx="2766569" cy="553998"/>
          </a:xfrm>
        </p:spPr>
        <p:txBody>
          <a:bodyPr/>
          <a:lstStyle/>
          <a:p>
            <a:pPr algn="ctr"/>
            <a:r>
              <a:rPr lang="en-US" dirty="0">
                <a:solidFill>
                  <a:schemeClr val="tx1"/>
                </a:solidFill>
              </a:rPr>
              <a:t>Hardware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04872"/>
            <a:ext cx="3440828" cy="2286000"/>
          </a:xfrm>
          <a:prstGeom prst="rect">
            <a:avLst/>
          </a:prstGeom>
        </p:spPr>
      </p:pic>
      <p:sp>
        <p:nvSpPr>
          <p:cNvPr id="5" name="Text Placeholder 2"/>
          <p:cNvSpPr txBox="1">
            <a:spLocks/>
          </p:cNvSpPr>
          <p:nvPr/>
        </p:nvSpPr>
        <p:spPr>
          <a:xfrm>
            <a:off x="4398441" y="1600972"/>
            <a:ext cx="2766569" cy="5724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Software</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3326" y="2404872"/>
            <a:ext cx="3099086" cy="2066544"/>
          </a:xfrm>
          <a:prstGeom prst="rect">
            <a:avLst/>
          </a:prstGeom>
        </p:spPr>
      </p:pic>
      <p:sp>
        <p:nvSpPr>
          <p:cNvPr id="7" name="TextBox 6"/>
          <p:cNvSpPr txBox="1"/>
          <p:nvPr/>
        </p:nvSpPr>
        <p:spPr>
          <a:xfrm>
            <a:off x="3565016" y="4790708"/>
            <a:ext cx="3938380" cy="1369606"/>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Instructions or Commands </a:t>
            </a:r>
          </a:p>
          <a:p>
            <a:pPr marL="0" marR="0" lvl="0" indent="0" algn="ctr" defTabSz="45718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that tell the computer what to do</a:t>
            </a:r>
          </a:p>
        </p:txBody>
      </p:sp>
      <p:cxnSp>
        <p:nvCxnSpPr>
          <p:cNvPr id="13" name="Straight Connector 12"/>
          <p:cNvCxnSpPr/>
          <p:nvPr/>
        </p:nvCxnSpPr>
        <p:spPr>
          <a:xfrm>
            <a:off x="3440828" y="1408176"/>
            <a:ext cx="0" cy="499262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5370" y="4790708"/>
            <a:ext cx="3194357" cy="1292662"/>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Physical components of a computer system</a:t>
            </a:r>
          </a:p>
        </p:txBody>
      </p:sp>
      <p:pic>
        <p:nvPicPr>
          <p:cNvPr id="12" name="Picture 11">
            <a:extLst>
              <a:ext uri="{FF2B5EF4-FFF2-40B4-BE49-F238E27FC236}">
                <a16:creationId xmlns:a16="http://schemas.microsoft.com/office/drawing/2014/main" id="{B1C2C6A7-E6A5-4C36-8462-CDF7B7C7F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8441" y="1248707"/>
            <a:ext cx="2360681" cy="1651147"/>
          </a:xfrm>
          <a:prstGeom prst="rect">
            <a:avLst/>
          </a:prstGeom>
        </p:spPr>
      </p:pic>
      <p:sp>
        <p:nvSpPr>
          <p:cNvPr id="17" name="Arrow: Down 16">
            <a:extLst>
              <a:ext uri="{FF2B5EF4-FFF2-40B4-BE49-F238E27FC236}">
                <a16:creationId xmlns:a16="http://schemas.microsoft.com/office/drawing/2014/main" id="{19E154A3-885D-402E-A30D-13B3860A491D}"/>
              </a:ext>
            </a:extLst>
          </p:cNvPr>
          <p:cNvSpPr/>
          <p:nvPr/>
        </p:nvSpPr>
        <p:spPr bwMode="auto">
          <a:xfrm>
            <a:off x="9845040" y="3547872"/>
            <a:ext cx="518160" cy="709168"/>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1C112E79-861B-401B-B1CD-5CDF59F38A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4817" y="4575559"/>
            <a:ext cx="1398605" cy="1402305"/>
          </a:xfrm>
          <a:prstGeom prst="rect">
            <a:avLst/>
          </a:prstGeom>
        </p:spPr>
      </p:pic>
    </p:spTree>
    <p:extLst>
      <p:ext uri="{BB962C8B-B14F-4D97-AF65-F5344CB8AC3E}">
        <p14:creationId xmlns:p14="http://schemas.microsoft.com/office/powerpoint/2010/main" val="3369930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0-#ppt_h/2"/>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957"/>
            <a:ext cx="11355138" cy="899537"/>
          </a:xfrm>
        </p:spPr>
        <p:txBody>
          <a:bodyPr/>
          <a:lstStyle/>
          <a:p>
            <a:r>
              <a:rPr lang="en-US" sz="4400" dirty="0"/>
              <a:t>MakeCode for Circuit Playground Express</a:t>
            </a:r>
            <a:endParaRPr lang="en-US" sz="4400" dirty="0">
              <a:gradFill>
                <a:gsLst>
                  <a:gs pos="1250">
                    <a:schemeClr val="accent2"/>
                  </a:gs>
                  <a:gs pos="100000">
                    <a:schemeClr val="accent2"/>
                  </a:gs>
                </a:gsLst>
                <a:lin ang="5400000" scaled="0"/>
              </a:gradFill>
            </a:endParaRPr>
          </a:p>
        </p:txBody>
      </p:sp>
      <p:pic>
        <p:nvPicPr>
          <p:cNvPr id="6" name="Picture 5">
            <a:extLst>
              <a:ext uri="{FF2B5EF4-FFF2-40B4-BE49-F238E27FC236}">
                <a16:creationId xmlns:a16="http://schemas.microsoft.com/office/drawing/2014/main" id="{121D214E-7BE3-413F-9C04-751C9F52B02E}"/>
              </a:ext>
            </a:extLst>
          </p:cNvPr>
          <p:cNvPicPr>
            <a:picLocks noChangeAspect="1"/>
          </p:cNvPicPr>
          <p:nvPr/>
        </p:nvPicPr>
        <p:blipFill>
          <a:blip r:embed="rId3"/>
          <a:stretch>
            <a:fillRect/>
          </a:stretch>
        </p:blipFill>
        <p:spPr>
          <a:xfrm>
            <a:off x="1828344" y="1280138"/>
            <a:ext cx="8306712" cy="5219220"/>
          </a:xfrm>
          <a:prstGeom prst="rect">
            <a:avLst/>
          </a:prstGeom>
        </p:spPr>
      </p:pic>
      <p:sp>
        <p:nvSpPr>
          <p:cNvPr id="7" name="Oval 6">
            <a:extLst>
              <a:ext uri="{FF2B5EF4-FFF2-40B4-BE49-F238E27FC236}">
                <a16:creationId xmlns:a16="http://schemas.microsoft.com/office/drawing/2014/main" id="{2C524F08-2FCE-4EA0-B811-D51285574B38}"/>
              </a:ext>
            </a:extLst>
          </p:cNvPr>
          <p:cNvSpPr/>
          <p:nvPr/>
        </p:nvSpPr>
        <p:spPr bwMode="auto">
          <a:xfrm>
            <a:off x="1928448" y="3490753"/>
            <a:ext cx="1707250" cy="1256461"/>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FF0000"/>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44064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E1CB75-764C-45B8-BAF6-13CED9A77079}"/>
              </a:ext>
            </a:extLst>
          </p:cNvPr>
          <p:cNvPicPr>
            <a:picLocks noChangeAspect="1"/>
          </p:cNvPicPr>
          <p:nvPr/>
        </p:nvPicPr>
        <p:blipFill>
          <a:blip r:embed="rId3"/>
          <a:stretch>
            <a:fillRect/>
          </a:stretch>
        </p:blipFill>
        <p:spPr>
          <a:xfrm>
            <a:off x="1529538" y="427956"/>
            <a:ext cx="9884494" cy="6353066"/>
          </a:xfrm>
          <a:prstGeom prst="rect">
            <a:avLst/>
          </a:prstGeom>
        </p:spPr>
      </p:pic>
      <p:sp>
        <p:nvSpPr>
          <p:cNvPr id="14" name="Rectangle 13"/>
          <p:cNvSpPr/>
          <p:nvPr/>
        </p:nvSpPr>
        <p:spPr>
          <a:xfrm>
            <a:off x="7814184" y="2712890"/>
            <a:ext cx="2220961" cy="723277"/>
          </a:xfrm>
          <a:prstGeom prst="rect">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defRPr/>
            </a:pPr>
            <a:r>
              <a:rPr lang="en-US" sz="1100" dirty="0">
                <a:solidFill>
                  <a:prstClr val="black"/>
                </a:solidFill>
                <a:latin typeface="Calibri" panose="020F0502020204030204"/>
              </a:rPr>
              <a:t>Programming </a:t>
            </a:r>
            <a:r>
              <a:rPr lang="en-US" sz="1100" b="1" dirty="0">
                <a:solidFill>
                  <a:prstClr val="black"/>
                </a:solidFill>
                <a:latin typeface="Calibri" panose="020F0502020204030204"/>
              </a:rPr>
              <a:t>Workspace</a:t>
            </a:r>
            <a:r>
              <a:rPr lang="en-US" sz="1100" dirty="0">
                <a:solidFill>
                  <a:prstClr val="black"/>
                </a:solidFill>
                <a:latin typeface="Calibri" panose="020F0502020204030204"/>
              </a:rPr>
              <a:t> where you will build your program</a:t>
            </a:r>
          </a:p>
        </p:txBody>
      </p:sp>
      <p:grpSp>
        <p:nvGrpSpPr>
          <p:cNvPr id="2" name="Group 1">
            <a:extLst>
              <a:ext uri="{FF2B5EF4-FFF2-40B4-BE49-F238E27FC236}">
                <a16:creationId xmlns:a16="http://schemas.microsoft.com/office/drawing/2014/main" id="{AE25DDDC-2C28-403F-A2BD-3FF91F78026B}"/>
              </a:ext>
            </a:extLst>
          </p:cNvPr>
          <p:cNvGrpSpPr/>
          <p:nvPr/>
        </p:nvGrpSpPr>
        <p:grpSpPr>
          <a:xfrm>
            <a:off x="4302590" y="1301253"/>
            <a:ext cx="2568189" cy="3235792"/>
            <a:chOff x="4637313" y="1445078"/>
            <a:chExt cx="2568554" cy="3236251"/>
          </a:xfrm>
        </p:grpSpPr>
        <p:sp>
          <p:nvSpPr>
            <p:cNvPr id="16" name="Rectangle 15">
              <a:extLst>
                <a:ext uri="{FF2B5EF4-FFF2-40B4-BE49-F238E27FC236}">
                  <a16:creationId xmlns:a16="http://schemas.microsoft.com/office/drawing/2014/main" id="{78968A98-A1A5-4DD7-BEBC-7AFD7FEAB261}"/>
                </a:ext>
              </a:extLst>
            </p:cNvPr>
            <p:cNvSpPr/>
            <p:nvPr/>
          </p:nvSpPr>
          <p:spPr>
            <a:xfrm>
              <a:off x="4637313" y="1445078"/>
              <a:ext cx="1298123" cy="305238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sp>
          <p:nvSpPr>
            <p:cNvPr id="12" name="Speech Bubble: Rectangle 11"/>
            <p:cNvSpPr/>
            <p:nvPr/>
          </p:nvSpPr>
          <p:spPr>
            <a:xfrm>
              <a:off x="6288855" y="4014852"/>
              <a:ext cx="917012" cy="666477"/>
            </a:xfrm>
            <a:prstGeom prst="wedgeRectCallout">
              <a:avLst>
                <a:gd name="adj1" fmla="val -95831"/>
                <a:gd name="adj2" fmla="val -49699"/>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defRPr/>
              </a:pPr>
              <a:r>
                <a:rPr lang="en-US" sz="1100" dirty="0">
                  <a:solidFill>
                    <a:prstClr val="black"/>
                  </a:solidFill>
                  <a:latin typeface="Calibri" panose="020F0502020204030204"/>
                </a:rPr>
                <a:t>Block </a:t>
              </a:r>
              <a:r>
                <a:rPr lang="en-US" sz="1100" b="1" dirty="0">
                  <a:solidFill>
                    <a:prstClr val="black"/>
                  </a:solidFill>
                  <a:latin typeface="Calibri" panose="020F0502020204030204"/>
                </a:rPr>
                <a:t>Toolbox</a:t>
              </a:r>
            </a:p>
          </p:txBody>
        </p:sp>
      </p:grpSp>
      <p:sp>
        <p:nvSpPr>
          <p:cNvPr id="6" name="Speech Bubble: Rectangle 5"/>
          <p:cNvSpPr/>
          <p:nvPr/>
        </p:nvSpPr>
        <p:spPr>
          <a:xfrm>
            <a:off x="687545" y="34999"/>
            <a:ext cx="1683986" cy="425466"/>
          </a:xfrm>
          <a:prstGeom prst="wedgeRectCallout">
            <a:avLst>
              <a:gd name="adj1" fmla="val 50405"/>
              <a:gd name="adj2" fmla="val 87082"/>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defRPr/>
            </a:pPr>
            <a:r>
              <a:rPr lang="en-US" sz="1100" dirty="0">
                <a:solidFill>
                  <a:prstClr val="black"/>
                </a:solidFill>
                <a:latin typeface="Calibri" panose="020F0502020204030204"/>
              </a:rPr>
              <a:t>Go back to Home screen</a:t>
            </a:r>
          </a:p>
        </p:txBody>
      </p:sp>
      <p:sp>
        <p:nvSpPr>
          <p:cNvPr id="7" name="Speech Bubble: Rectangle 6"/>
          <p:cNvSpPr/>
          <p:nvPr/>
        </p:nvSpPr>
        <p:spPr>
          <a:xfrm>
            <a:off x="45104" y="1163151"/>
            <a:ext cx="1335996" cy="899033"/>
          </a:xfrm>
          <a:prstGeom prst="wedgeRectCallout">
            <a:avLst>
              <a:gd name="adj1" fmla="val 93201"/>
              <a:gd name="adj2" fmla="val -4602"/>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defRPr/>
            </a:pPr>
            <a:r>
              <a:rPr lang="en-US" sz="1100" b="1" dirty="0">
                <a:solidFill>
                  <a:prstClr val="black"/>
                </a:solidFill>
                <a:latin typeface="Calibri" panose="020F0502020204030204"/>
              </a:rPr>
              <a:t>Simulator</a:t>
            </a:r>
            <a:r>
              <a:rPr lang="en-US" sz="1100" dirty="0">
                <a:solidFill>
                  <a:prstClr val="black"/>
                </a:solidFill>
                <a:latin typeface="Calibri" panose="020F0502020204030204"/>
              </a:rPr>
              <a:t> shows what your program will look like running on the board</a:t>
            </a:r>
          </a:p>
        </p:txBody>
      </p:sp>
      <p:sp>
        <p:nvSpPr>
          <p:cNvPr id="9" name="Speech Bubble: Rectangle 8"/>
          <p:cNvSpPr/>
          <p:nvPr/>
        </p:nvSpPr>
        <p:spPr>
          <a:xfrm>
            <a:off x="1965060" y="5470692"/>
            <a:ext cx="1965681" cy="435802"/>
          </a:xfrm>
          <a:prstGeom prst="wedgeRectCallout">
            <a:avLst>
              <a:gd name="adj1" fmla="val 14320"/>
              <a:gd name="adj2" fmla="val 120753"/>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defRPr/>
            </a:pPr>
            <a:r>
              <a:rPr lang="en-US" sz="1100" dirty="0">
                <a:solidFill>
                  <a:prstClr val="black"/>
                </a:solidFill>
                <a:latin typeface="Calibri" panose="020F0502020204030204"/>
              </a:rPr>
              <a:t>Download your program to the Circuit Playground Express</a:t>
            </a:r>
          </a:p>
        </p:txBody>
      </p:sp>
      <p:sp>
        <p:nvSpPr>
          <p:cNvPr id="10" name="Speech Bubble: Rectangle 9"/>
          <p:cNvSpPr/>
          <p:nvPr/>
        </p:nvSpPr>
        <p:spPr>
          <a:xfrm>
            <a:off x="6575206" y="5688593"/>
            <a:ext cx="1965681" cy="435802"/>
          </a:xfrm>
          <a:prstGeom prst="wedgeRectCallout">
            <a:avLst>
              <a:gd name="adj1" fmla="val -54982"/>
              <a:gd name="adj2" fmla="val 112361"/>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defRPr/>
            </a:pPr>
            <a:r>
              <a:rPr lang="en-US" sz="1100" dirty="0">
                <a:solidFill>
                  <a:prstClr val="black"/>
                </a:solidFill>
                <a:latin typeface="Calibri" panose="020F0502020204030204"/>
              </a:rPr>
              <a:t>Name your Project and Save it on your computer</a:t>
            </a:r>
          </a:p>
        </p:txBody>
      </p:sp>
      <p:sp>
        <p:nvSpPr>
          <p:cNvPr id="23" name="Speech Bubble: Rectangle 22">
            <a:extLst>
              <a:ext uri="{FF2B5EF4-FFF2-40B4-BE49-F238E27FC236}">
                <a16:creationId xmlns:a16="http://schemas.microsoft.com/office/drawing/2014/main" id="{DAE9A8FE-A908-45BC-99B1-D9E617655E3B}"/>
              </a:ext>
            </a:extLst>
          </p:cNvPr>
          <p:cNvSpPr/>
          <p:nvPr/>
        </p:nvSpPr>
        <p:spPr>
          <a:xfrm>
            <a:off x="7709660" y="34999"/>
            <a:ext cx="1683986" cy="425466"/>
          </a:xfrm>
          <a:prstGeom prst="wedgeRectCallout">
            <a:avLst>
              <a:gd name="adj1" fmla="val -49917"/>
              <a:gd name="adj2" fmla="val 80075"/>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defRPr/>
            </a:pPr>
            <a:r>
              <a:rPr lang="en-US" sz="1100" dirty="0">
                <a:solidFill>
                  <a:prstClr val="black"/>
                </a:solidFill>
                <a:latin typeface="Calibri" panose="020F0502020204030204"/>
              </a:rPr>
              <a:t>Switch between Blocks and JavaScript</a:t>
            </a:r>
          </a:p>
        </p:txBody>
      </p:sp>
      <p:sp>
        <p:nvSpPr>
          <p:cNvPr id="24" name="Speech Bubble: Rectangle 23">
            <a:extLst>
              <a:ext uri="{FF2B5EF4-FFF2-40B4-BE49-F238E27FC236}">
                <a16:creationId xmlns:a16="http://schemas.microsoft.com/office/drawing/2014/main" id="{91CE52DF-830F-447E-886F-03C7314C48B5}"/>
              </a:ext>
            </a:extLst>
          </p:cNvPr>
          <p:cNvSpPr/>
          <p:nvPr/>
        </p:nvSpPr>
        <p:spPr>
          <a:xfrm>
            <a:off x="3930743" y="35000"/>
            <a:ext cx="1476243" cy="420227"/>
          </a:xfrm>
          <a:prstGeom prst="wedgeRectCallout">
            <a:avLst>
              <a:gd name="adj1" fmla="val -52277"/>
              <a:gd name="adj2" fmla="val 88578"/>
            </a:avLst>
          </a:prstGeom>
          <a:solidFill>
            <a:schemeClr val="bg1">
              <a:lumMod val="95000"/>
            </a:scheme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225">
              <a:defRPr/>
            </a:pPr>
            <a:r>
              <a:rPr lang="en-US" sz="1100" dirty="0">
                <a:solidFill>
                  <a:prstClr val="black"/>
                </a:solidFill>
                <a:latin typeface="Calibri" panose="020F0502020204030204"/>
              </a:rPr>
              <a:t>Get a URL to share your project</a:t>
            </a:r>
          </a:p>
        </p:txBody>
      </p:sp>
    </p:spTree>
    <p:extLst>
      <p:ext uri="{BB962C8B-B14F-4D97-AF65-F5344CB8AC3E}">
        <p14:creationId xmlns:p14="http://schemas.microsoft.com/office/powerpoint/2010/main" val="3449992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2F0B6E-A8F8-4BD7-94D0-6F33E82790BD}"/>
              </a:ext>
            </a:extLst>
          </p:cNvPr>
          <p:cNvPicPr>
            <a:picLocks noChangeAspect="1"/>
          </p:cNvPicPr>
          <p:nvPr/>
        </p:nvPicPr>
        <p:blipFill>
          <a:blip r:embed="rId3"/>
          <a:stretch>
            <a:fillRect/>
          </a:stretch>
        </p:blipFill>
        <p:spPr>
          <a:xfrm>
            <a:off x="21652" y="0"/>
            <a:ext cx="12148695" cy="6858000"/>
          </a:xfrm>
          <a:prstGeom prst="rect">
            <a:avLst/>
          </a:prstGeom>
        </p:spPr>
      </p:pic>
    </p:spTree>
    <p:extLst>
      <p:ext uri="{BB962C8B-B14F-4D97-AF65-F5344CB8AC3E}">
        <p14:creationId xmlns:p14="http://schemas.microsoft.com/office/powerpoint/2010/main" val="39747812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006517-5390-4BFF-979F-526DC3114BFB}"/>
              </a:ext>
            </a:extLst>
          </p:cNvPr>
          <p:cNvSpPr>
            <a:spLocks noGrp="1"/>
          </p:cNvSpPr>
          <p:nvPr>
            <p:ph type="title"/>
          </p:nvPr>
        </p:nvSpPr>
        <p:spPr>
          <a:xfrm>
            <a:off x="588263" y="2296012"/>
            <a:ext cx="3369687" cy="1237525"/>
          </a:xfrm>
        </p:spPr>
        <p:txBody>
          <a:bodyPr/>
          <a:lstStyle/>
          <a:p>
            <a:r>
              <a:rPr lang="en-US" dirty="0"/>
              <a:t>Power Glove Project</a:t>
            </a:r>
          </a:p>
        </p:txBody>
      </p:sp>
      <p:pic>
        <p:nvPicPr>
          <p:cNvPr id="7" name="Picture 6" descr="A picture containing person, clothing&#10;&#10;Description automatically generated">
            <a:extLst>
              <a:ext uri="{FF2B5EF4-FFF2-40B4-BE49-F238E27FC236}">
                <a16:creationId xmlns:a16="http://schemas.microsoft.com/office/drawing/2014/main" id="{593B4350-8E29-4669-A3DC-25C6786F2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358937">
            <a:off x="5539229" y="261017"/>
            <a:ext cx="3490465" cy="605253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36341136"/>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B13CF6A1FCF441A3592EA7FAFEFE65" ma:contentTypeVersion="10" ma:contentTypeDescription="Create a new document." ma:contentTypeScope="" ma:versionID="375863a9ac878ab6c1e48409f693dc8f">
  <xsd:schema xmlns:xsd="http://www.w3.org/2001/XMLSchema" xmlns:xs="http://www.w3.org/2001/XMLSchema" xmlns:p="http://schemas.microsoft.com/office/2006/metadata/properties" xmlns:ns2="1df7fd81-816f-4577-84a0-f5d30787f14f" xmlns:ns3="f0907d23-49e3-493b-9f22-dc4a04de4615" targetNamespace="http://schemas.microsoft.com/office/2006/metadata/properties" ma:root="true" ma:fieldsID="292fc5a34bce5d734e9d513b0ca1bcc6" ns2:_="" ns3:_="">
    <xsd:import namespace="1df7fd81-816f-4577-84a0-f5d30787f14f"/>
    <xsd:import namespace="f0907d23-49e3-493b-9f22-dc4a04de461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f7fd81-816f-4577-84a0-f5d30787f1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907d23-49e3-493b-9f22-dc4a04de461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df7fd81-816f-4577-84a0-f5d30787f14f" xsi:nil="true"/>
  </documentManagement>
</p:properties>
</file>

<file path=customXml/itemProps1.xml><?xml version="1.0" encoding="utf-8"?>
<ds:datastoreItem xmlns:ds="http://schemas.openxmlformats.org/officeDocument/2006/customXml" ds:itemID="{0E1DFBB0-1574-49B6-8D87-5C5F97CB9AB5}"/>
</file>

<file path=customXml/itemProps2.xml><?xml version="1.0" encoding="utf-8"?>
<ds:datastoreItem xmlns:ds="http://schemas.openxmlformats.org/officeDocument/2006/customXml" ds:itemID="{11C9FBC8-9A62-4EBD-B941-9491EA29EF23}"/>
</file>

<file path=customXml/itemProps3.xml><?xml version="1.0" encoding="utf-8"?>
<ds:datastoreItem xmlns:ds="http://schemas.openxmlformats.org/officeDocument/2006/customXml" ds:itemID="{5F4175C8-D151-4F2C-98C1-8F2F69C80223}"/>
</file>

<file path=docProps/app.xml><?xml version="1.0" encoding="utf-8"?>
<Properties xmlns="http://schemas.openxmlformats.org/officeDocument/2006/extended-properties" xmlns:vt="http://schemas.openxmlformats.org/officeDocument/2006/docPropsVTypes">
  <Template>Build2019_Breakout_Template_FINAL</Template>
  <TotalTime>641</TotalTime>
  <Words>1743</Words>
  <Application>Microsoft Office PowerPoint</Application>
  <PresentationFormat>Widescreen</PresentationFormat>
  <Paragraphs>256</Paragraphs>
  <Slides>36</Slides>
  <Notes>33</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Arial</vt:lpstr>
      <vt:lpstr>Calibri</vt:lpstr>
      <vt:lpstr>Consolas</vt:lpstr>
      <vt:lpstr>Segoe UI</vt:lpstr>
      <vt:lpstr>Segoe UI Semibold</vt:lpstr>
      <vt:lpstr>Segoe UI Semilight</vt:lpstr>
      <vt:lpstr>Wingdings</vt:lpstr>
      <vt:lpstr>9-51056_Build 2019 Breakout_White Template</vt:lpstr>
      <vt:lpstr>9-51056_Build 2019 Breakout_Black Template</vt:lpstr>
      <vt:lpstr>Setup and Timing</vt:lpstr>
      <vt:lpstr>Microsoft MakeCode for Circuit Playground Express</vt:lpstr>
      <vt:lpstr>What is computer Hardware?</vt:lpstr>
      <vt:lpstr>PowerPoint Presentation</vt:lpstr>
      <vt:lpstr>What is computer “Software”?</vt:lpstr>
      <vt:lpstr>MakeCode for Circuit Playground Express</vt:lpstr>
      <vt:lpstr>PowerPoint Presentation</vt:lpstr>
      <vt:lpstr>PowerPoint Presentation</vt:lpstr>
      <vt:lpstr>Power Glove Project</vt:lpstr>
      <vt:lpstr>Starting your program</vt:lpstr>
      <vt:lpstr>Built-in Animations</vt:lpstr>
      <vt:lpstr>Download your program to Circuit Playground Express</vt:lpstr>
      <vt:lpstr>Download your program to the Circuit Playground</vt:lpstr>
      <vt:lpstr>Using Inputs</vt:lpstr>
      <vt:lpstr>Turn on Lights when you Shake it</vt:lpstr>
      <vt:lpstr>Turn on Lights when you Tilt it</vt:lpstr>
      <vt:lpstr>Laser Tag with Infrared</vt:lpstr>
      <vt:lpstr>Add Music</vt:lpstr>
      <vt:lpstr>Blink Lights</vt:lpstr>
      <vt:lpstr>Blink Lights</vt:lpstr>
      <vt:lpstr>Blink Lights</vt:lpstr>
      <vt:lpstr>Set Brightness</vt:lpstr>
      <vt:lpstr>Receive IR message</vt:lpstr>
      <vt:lpstr>Duplicate for Button B</vt:lpstr>
      <vt:lpstr>Complete Code</vt:lpstr>
      <vt:lpstr>Download your program to Circuit Playground Express</vt:lpstr>
      <vt:lpstr>Making the Power Glove</vt:lpstr>
      <vt:lpstr>Threading the finger holes</vt:lpstr>
      <vt:lpstr>Thread through the side holes</vt:lpstr>
      <vt:lpstr>Attach battery pack to wristband</vt:lpstr>
      <vt:lpstr>Mount to hand</vt:lpstr>
      <vt:lpstr>Attach Batteries</vt:lpstr>
      <vt:lpstr>Test your Power Glove</vt:lpstr>
      <vt:lpstr>Share your Code</vt:lpstr>
      <vt:lpstr>Extension Ideas</vt:lpstr>
      <vt:lpstr>Microsoft MakeCode  for Circuit Playground Express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MakeCode for Circuit Playground Express</dc:title>
  <dc:creator>Jacqueline Russell</dc:creator>
  <cp:lastModifiedBy>Jacqueline Russell</cp:lastModifiedBy>
  <cp:revision>47</cp:revision>
  <dcterms:created xsi:type="dcterms:W3CDTF">2019-04-21T22:29:02Z</dcterms:created>
  <dcterms:modified xsi:type="dcterms:W3CDTF">2019-05-03T17:45:45Z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jacqchen@microsoft.com</vt:lpwstr>
  </property>
  <property fmtid="{D5CDD505-2E9C-101B-9397-08002B2CF9AE}" pid="5" name="MSIP_Label_f42aa342-8706-4288-bd11-ebb85995028c_SetDate">
    <vt:lpwstr>2019-04-21T22:36:21.2331598Z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f5b2f082-07ac-49b3-91da-65f2ed964743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0x0101000DB13CF6A1FCF441A3592EA7FAFEFE65</vt:lpwstr>
  </property>
</Properties>
</file>